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425" r:id="rId2"/>
    <p:sldId id="262" r:id="rId3"/>
    <p:sldId id="380" r:id="rId4"/>
    <p:sldId id="369" r:id="rId5"/>
    <p:sldId id="274" r:id="rId6"/>
    <p:sldId id="310" r:id="rId7"/>
    <p:sldId id="397" r:id="rId8"/>
    <p:sldId id="453" r:id="rId9"/>
    <p:sldId id="382" r:id="rId10"/>
    <p:sldId id="426" r:id="rId11"/>
    <p:sldId id="294" r:id="rId12"/>
    <p:sldId id="376" r:id="rId13"/>
    <p:sldId id="371" r:id="rId14"/>
    <p:sldId id="393" r:id="rId15"/>
    <p:sldId id="427" r:id="rId16"/>
    <p:sldId id="374" r:id="rId17"/>
    <p:sldId id="305" r:id="rId18"/>
    <p:sldId id="315" r:id="rId19"/>
    <p:sldId id="298" r:id="rId20"/>
    <p:sldId id="370" r:id="rId21"/>
    <p:sldId id="316" r:id="rId22"/>
    <p:sldId id="297" r:id="rId23"/>
    <p:sldId id="259" r:id="rId24"/>
    <p:sldId id="383" r:id="rId25"/>
    <p:sldId id="306" r:id="rId26"/>
    <p:sldId id="317" r:id="rId27"/>
    <p:sldId id="308" r:id="rId28"/>
    <p:sldId id="451" r:id="rId29"/>
    <p:sldId id="452" r:id="rId30"/>
    <p:sldId id="342" r:id="rId31"/>
    <p:sldId id="454" r:id="rId32"/>
    <p:sldId id="437" r:id="rId33"/>
    <p:sldId id="386" r:id="rId34"/>
    <p:sldId id="450" r:id="rId35"/>
    <p:sldId id="417" r:id="rId36"/>
    <p:sldId id="287" r:id="rId37"/>
    <p:sldId id="420" r:id="rId38"/>
    <p:sldId id="418" r:id="rId39"/>
    <p:sldId id="419" r:id="rId40"/>
    <p:sldId id="421" r:id="rId41"/>
    <p:sldId id="423" r:id="rId42"/>
    <p:sldId id="424" r:id="rId43"/>
    <p:sldId id="409" r:id="rId44"/>
    <p:sldId id="410" r:id="rId45"/>
    <p:sldId id="411" r:id="rId46"/>
    <p:sldId id="412" r:id="rId47"/>
    <p:sldId id="416" r:id="rId48"/>
    <p:sldId id="481" r:id="rId49"/>
    <p:sldId id="443" r:id="rId50"/>
    <p:sldId id="319" r:id="rId51"/>
    <p:sldId id="486" r:id="rId52"/>
    <p:sldId id="487" r:id="rId53"/>
    <p:sldId id="485" r:id="rId54"/>
    <p:sldId id="484" r:id="rId55"/>
    <p:sldId id="472" r:id="rId56"/>
    <p:sldId id="479" r:id="rId57"/>
    <p:sldId id="480" r:id="rId58"/>
    <p:sldId id="477" r:id="rId59"/>
    <p:sldId id="328" r:id="rId60"/>
    <p:sldId id="428" r:id="rId61"/>
    <p:sldId id="444" r:id="rId62"/>
    <p:sldId id="446" r:id="rId63"/>
    <p:sldId id="445" r:id="rId64"/>
    <p:sldId id="448" r:id="rId65"/>
    <p:sldId id="449" r:id="rId66"/>
    <p:sldId id="434" r:id="rId67"/>
    <p:sldId id="435" r:id="rId68"/>
    <p:sldId id="436" r:id="rId69"/>
    <p:sldId id="343" r:id="rId70"/>
    <p:sldId id="333" r:id="rId71"/>
    <p:sldId id="392" r:id="rId72"/>
    <p:sldId id="364" r:id="rId73"/>
    <p:sldId id="356" r:id="rId74"/>
    <p:sldId id="488"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68" userDrawn="1">
          <p15:clr>
            <a:srgbClr val="A4A3A4"/>
          </p15:clr>
        </p15:guide>
        <p15:guide id="2" pos="2882">
          <p15:clr>
            <a:srgbClr val="A4A3A4"/>
          </p15:clr>
        </p15:guide>
        <p15:guide id="3" orient="horz" pos="4319">
          <p15:clr>
            <a:srgbClr val="A4A3A4"/>
          </p15:clr>
        </p15:guide>
        <p15:guide id="4" pos="2900">
          <p15:clr>
            <a:srgbClr val="A4A3A4"/>
          </p15:clr>
        </p15:guide>
        <p15:guide id="5" orient="horz" pos="2307">
          <p15:clr>
            <a:srgbClr val="A4A3A4"/>
          </p15:clr>
        </p15:guide>
        <p15:guide id="6" pos="5759">
          <p15:clr>
            <a:srgbClr val="A4A3A4"/>
          </p15:clr>
        </p15:guide>
        <p15:guide id="7" orient="horz" pos="4209">
          <p15:clr>
            <a:srgbClr val="A4A3A4"/>
          </p15:clr>
        </p15:guide>
        <p15:guide id="8" orient="horz" pos="387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4946"/>
    <a:srgbClr val="1896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94" autoAdjust="0"/>
  </p:normalViewPr>
  <p:slideViewPr>
    <p:cSldViewPr snapToGrid="0" snapToObjects="1">
      <p:cViewPr varScale="1">
        <p:scale>
          <a:sx n="148" d="100"/>
          <a:sy n="148" d="100"/>
        </p:scale>
        <p:origin x="992" y="184"/>
      </p:cViewPr>
      <p:guideLst>
        <p:guide orient="horz" pos="768"/>
        <p:guide pos="2882"/>
        <p:guide orient="horz" pos="4319"/>
        <p:guide pos="2900"/>
        <p:guide orient="horz" pos="2307"/>
        <p:guide pos="5759"/>
        <p:guide orient="horz" pos="4209"/>
        <p:guide orient="horz" pos="3871"/>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AFB3FC-A656-FE49-A329-D95AA930A30E}" type="datetimeFigureOut">
              <a:rPr lang="en-US" smtClean="0"/>
              <a:t>7/17/20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6FFEC4F-699C-D641-A4E0-CD6B4E47ABF8}" type="slidenum">
              <a:rPr lang="en-US" smtClean="0"/>
              <a:t>‹#›</a:t>
            </a:fld>
            <a:endParaRPr lang="en-US" dirty="0"/>
          </a:p>
        </p:txBody>
      </p:sp>
    </p:spTree>
    <p:extLst>
      <p:ext uri="{BB962C8B-B14F-4D97-AF65-F5344CB8AC3E}">
        <p14:creationId xmlns:p14="http://schemas.microsoft.com/office/powerpoint/2010/main" val="39894588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9CFAA1-0324-E84F-A00C-83881E8FA78D}" type="slidenum">
              <a:rPr lang="en-US" smtClean="0"/>
              <a:t>3</a:t>
            </a:fld>
            <a:endParaRPr lang="en-US" dirty="0"/>
          </a:p>
        </p:txBody>
      </p:sp>
    </p:spTree>
    <p:extLst>
      <p:ext uri="{BB962C8B-B14F-4D97-AF65-F5344CB8AC3E}">
        <p14:creationId xmlns:p14="http://schemas.microsoft.com/office/powerpoint/2010/main" val="1730609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FFEC4F-699C-D641-A4E0-CD6B4E47ABF8}" type="slidenum">
              <a:rPr lang="en-US" smtClean="0"/>
              <a:t>5</a:t>
            </a:fld>
            <a:endParaRPr lang="en-US" dirty="0"/>
          </a:p>
        </p:txBody>
      </p:sp>
    </p:spTree>
    <p:extLst>
      <p:ext uri="{BB962C8B-B14F-4D97-AF65-F5344CB8AC3E}">
        <p14:creationId xmlns:p14="http://schemas.microsoft.com/office/powerpoint/2010/main" val="2620873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FFEC4F-699C-D641-A4E0-CD6B4E47ABF8}" type="slidenum">
              <a:rPr lang="en-US" smtClean="0"/>
              <a:t>14</a:t>
            </a:fld>
            <a:endParaRPr lang="en-US" dirty="0"/>
          </a:p>
        </p:txBody>
      </p:sp>
    </p:spTree>
    <p:extLst>
      <p:ext uri="{BB962C8B-B14F-4D97-AF65-F5344CB8AC3E}">
        <p14:creationId xmlns:p14="http://schemas.microsoft.com/office/powerpoint/2010/main" val="2640885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9CFAA1-0324-E84F-A00C-83881E8FA78D}" type="slidenum">
              <a:rPr lang="en-US" smtClean="0"/>
              <a:t>26</a:t>
            </a:fld>
            <a:endParaRPr lang="en-US" dirty="0"/>
          </a:p>
        </p:txBody>
      </p:sp>
    </p:spTree>
    <p:extLst>
      <p:ext uri="{BB962C8B-B14F-4D97-AF65-F5344CB8AC3E}">
        <p14:creationId xmlns:p14="http://schemas.microsoft.com/office/powerpoint/2010/main" val="173060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9CFAA1-0324-E84F-A00C-83881E8FA78D}" type="slidenum">
              <a:rPr lang="en-US" smtClean="0"/>
              <a:t>28</a:t>
            </a:fld>
            <a:endParaRPr lang="en-US" dirty="0"/>
          </a:p>
        </p:txBody>
      </p:sp>
    </p:spTree>
    <p:extLst>
      <p:ext uri="{BB962C8B-B14F-4D97-AF65-F5344CB8AC3E}">
        <p14:creationId xmlns:p14="http://schemas.microsoft.com/office/powerpoint/2010/main" val="1730609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9CFAA1-0324-E84F-A00C-83881E8FA78D}" type="slidenum">
              <a:rPr lang="en-US" smtClean="0"/>
              <a:t>30</a:t>
            </a:fld>
            <a:endParaRPr lang="en-US" dirty="0"/>
          </a:p>
        </p:txBody>
      </p:sp>
    </p:spTree>
    <p:extLst>
      <p:ext uri="{BB962C8B-B14F-4D97-AF65-F5344CB8AC3E}">
        <p14:creationId xmlns:p14="http://schemas.microsoft.com/office/powerpoint/2010/main" val="1730609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4F30D8-793B-394E-90EB-04D2B2DD6D22}" type="datetimeFigureOut">
              <a:rPr lang="en-US" smtClean="0"/>
              <a:t>7/17/20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312319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4F30D8-793B-394E-90EB-04D2B2DD6D22}" type="datetimeFigureOut">
              <a:rPr lang="en-US" smtClean="0"/>
              <a:t>7/17/20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668933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4F30D8-793B-394E-90EB-04D2B2DD6D22}" type="datetimeFigureOut">
              <a:rPr lang="en-US" smtClean="0"/>
              <a:t>7/17/20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638377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4F30D8-793B-394E-90EB-04D2B2DD6D22}" type="datetimeFigureOut">
              <a:rPr lang="en-US" smtClean="0"/>
              <a:t>7/17/20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3328200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4F30D8-793B-394E-90EB-04D2B2DD6D22}" type="datetimeFigureOut">
              <a:rPr lang="en-US" smtClean="0"/>
              <a:t>7/17/20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634530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4F30D8-793B-394E-90EB-04D2B2DD6D22}" type="datetimeFigureOut">
              <a:rPr lang="en-US" smtClean="0"/>
              <a:t>7/17/20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229750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4F30D8-793B-394E-90EB-04D2B2DD6D22}" type="datetimeFigureOut">
              <a:rPr lang="en-US" smtClean="0"/>
              <a:t>7/17/20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703554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4F30D8-793B-394E-90EB-04D2B2DD6D22}" type="datetimeFigureOut">
              <a:rPr lang="en-US" smtClean="0"/>
              <a:t>7/17/20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3479558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4F30D8-793B-394E-90EB-04D2B2DD6D22}" type="datetimeFigureOut">
              <a:rPr lang="en-US" smtClean="0"/>
              <a:t>7/17/20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4170911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4F30D8-793B-394E-90EB-04D2B2DD6D22}" type="datetimeFigureOut">
              <a:rPr lang="en-US" smtClean="0"/>
              <a:t>7/17/20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3616966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4F30D8-793B-394E-90EB-04D2B2DD6D22}" type="datetimeFigureOut">
              <a:rPr lang="en-US" smtClean="0"/>
              <a:t>7/17/20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377224-78F4-CE41-880A-58CE8A094234}" type="slidenum">
              <a:rPr lang="en-US" smtClean="0"/>
              <a:t>‹#›</a:t>
            </a:fld>
            <a:endParaRPr lang="en-US" dirty="0"/>
          </a:p>
        </p:txBody>
      </p:sp>
    </p:spTree>
    <p:extLst>
      <p:ext uri="{BB962C8B-B14F-4D97-AF65-F5344CB8AC3E}">
        <p14:creationId xmlns:p14="http://schemas.microsoft.com/office/powerpoint/2010/main" val="2908321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4F30D8-793B-394E-90EB-04D2B2DD6D22}" type="datetimeFigureOut">
              <a:rPr lang="en-US" smtClean="0"/>
              <a:t>7/17/20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77224-78F4-CE41-880A-58CE8A094234}" type="slidenum">
              <a:rPr lang="en-US" smtClean="0"/>
              <a:t>‹#›</a:t>
            </a:fld>
            <a:endParaRPr lang="en-US" dirty="0"/>
          </a:p>
        </p:txBody>
      </p:sp>
    </p:spTree>
    <p:extLst>
      <p:ext uri="{BB962C8B-B14F-4D97-AF65-F5344CB8AC3E}">
        <p14:creationId xmlns:p14="http://schemas.microsoft.com/office/powerpoint/2010/main" val="12585568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2742093" y="4329331"/>
            <a:ext cx="3666163" cy="1815882"/>
          </a:xfrm>
          <a:prstGeom prst="rect">
            <a:avLst/>
          </a:prstGeom>
          <a:noFill/>
        </p:spPr>
        <p:txBody>
          <a:bodyPr wrap="none" rtlCol="0">
            <a:spAutoFit/>
          </a:bodyPr>
          <a:lstStyle/>
          <a:p>
            <a:pPr algn="ctr"/>
            <a:r>
              <a:rPr lang="en-US" sz="2800" dirty="0">
                <a:solidFill>
                  <a:srgbClr val="3366FF"/>
                </a:solidFill>
                <a:effectLst>
                  <a:outerShdw blurRad="193675" dist="88900" dir="1320000" sx="0" sy="0" algn="tl" rotWithShape="0">
                    <a:schemeClr val="bg1"/>
                  </a:outerShdw>
                </a:effectLst>
              </a:rPr>
              <a:t>“As soon as there </a:t>
            </a:r>
            <a:r>
              <a:rPr lang="en-US" sz="2800" dirty="0">
                <a:solidFill>
                  <a:srgbClr val="FF0000"/>
                </a:solidFill>
                <a:effectLst>
                  <a:outerShdw blurRad="193675" dist="88900" dir="1320000" sx="0" sy="0" algn="tl" rotWithShape="0">
                    <a:schemeClr val="bg1"/>
                  </a:outerShdw>
                </a:effectLst>
              </a:rPr>
              <a:t>is </a:t>
            </a:r>
            <a:r>
              <a:rPr lang="en-US" sz="2800" dirty="0">
                <a:solidFill>
                  <a:srgbClr val="3366FF"/>
                </a:solidFill>
                <a:effectLst>
                  <a:outerShdw blurRad="193675" dist="88900" dir="1320000" sx="0" sy="0" algn="tl" rotWithShape="0">
                    <a:schemeClr val="bg1"/>
                  </a:outerShdw>
                </a:effectLst>
              </a:rPr>
              <a:t>life, </a:t>
            </a:r>
          </a:p>
          <a:p>
            <a:pPr algn="ctr"/>
            <a:r>
              <a:rPr lang="en-US" sz="2800" dirty="0">
                <a:solidFill>
                  <a:srgbClr val="3366FF"/>
                </a:solidFill>
                <a:effectLst>
                  <a:outerShdw blurRad="193675" dist="88900" dir="1320000" sx="0" sy="0" algn="tl" rotWithShape="0">
                    <a:schemeClr val="bg1"/>
                  </a:outerShdw>
                </a:effectLst>
              </a:rPr>
              <a:t>there </a:t>
            </a:r>
            <a:r>
              <a:rPr lang="en-US" sz="2800" dirty="0">
                <a:solidFill>
                  <a:srgbClr val="FF0000"/>
                </a:solidFill>
                <a:effectLst>
                  <a:outerShdw blurRad="193675" dist="88900" dir="1320000" sx="0" sy="0" algn="tl" rotWithShape="0">
                    <a:schemeClr val="bg1"/>
                  </a:outerShdw>
                </a:effectLst>
              </a:rPr>
              <a:t>is</a:t>
            </a:r>
            <a:r>
              <a:rPr lang="en-US" sz="2800" dirty="0">
                <a:solidFill>
                  <a:srgbClr val="3366FF"/>
                </a:solidFill>
                <a:effectLst>
                  <a:outerShdw blurRad="193675" dist="88900" dir="1320000" sx="0" sy="0" algn="tl" rotWithShape="0">
                    <a:schemeClr val="bg1"/>
                  </a:outerShdw>
                </a:effectLst>
              </a:rPr>
              <a:t> danger”</a:t>
            </a:r>
          </a:p>
          <a:p>
            <a:pPr algn="ctr"/>
            <a:r>
              <a:rPr lang="en-US" sz="2800" dirty="0">
                <a:solidFill>
                  <a:srgbClr val="3366FF"/>
                </a:solidFill>
                <a:effectLst>
                  <a:outerShdw blurRad="193675" dist="88900" dir="1320000" sx="0" sy="0" algn="tl" rotWithShape="0">
                    <a:schemeClr val="bg1"/>
                  </a:outerShdw>
                </a:effectLst>
              </a:rPr>
              <a:t>   </a:t>
            </a:r>
          </a:p>
          <a:p>
            <a:pPr algn="ctr"/>
            <a:r>
              <a:rPr lang="en-US" sz="2800" dirty="0">
                <a:solidFill>
                  <a:srgbClr val="3366FF"/>
                </a:solidFill>
                <a:effectLst>
                  <a:outerShdw blurRad="193675" dist="88900" dir="1320000" sx="0" sy="0" algn="tl" rotWithShape="0">
                    <a:schemeClr val="bg1"/>
                  </a:outerShdw>
                </a:effectLst>
              </a:rPr>
              <a:t>Ralph Waldo Emerson </a:t>
            </a:r>
          </a:p>
        </p:txBody>
      </p:sp>
      <p:sp>
        <p:nvSpPr>
          <p:cNvPr id="3" name="TextBox 2"/>
          <p:cNvSpPr txBox="1"/>
          <p:nvPr/>
        </p:nvSpPr>
        <p:spPr>
          <a:xfrm>
            <a:off x="1624714" y="462887"/>
            <a:ext cx="5926322" cy="2031325"/>
          </a:xfrm>
          <a:prstGeom prst="rect">
            <a:avLst/>
          </a:prstGeom>
          <a:noFill/>
        </p:spPr>
        <p:txBody>
          <a:bodyPr wrap="none" rtlCol="0">
            <a:spAutoFit/>
          </a:bodyPr>
          <a:lstStyle/>
          <a:p>
            <a:pPr algn="ctr"/>
            <a:r>
              <a:rPr lang="en-US" sz="4200" dirty="0">
                <a:solidFill>
                  <a:srgbClr val="FF0000"/>
                </a:solidFill>
                <a:effectLst>
                  <a:outerShdw blurRad="193675" dist="88900" dir="1320000" algn="tl" rotWithShape="0">
                    <a:schemeClr val="bg1"/>
                  </a:outerShdw>
                </a:effectLst>
              </a:rPr>
              <a:t>“As soon as there was life, </a:t>
            </a:r>
          </a:p>
          <a:p>
            <a:pPr algn="ctr"/>
            <a:r>
              <a:rPr lang="en-US" sz="4200" dirty="0">
                <a:solidFill>
                  <a:srgbClr val="FF0000"/>
                </a:solidFill>
                <a:effectLst>
                  <a:outerShdw blurRad="193675" dist="88900" dir="1320000" algn="tl" rotWithShape="0">
                    <a:schemeClr val="bg1"/>
                  </a:outerShdw>
                </a:effectLst>
              </a:rPr>
              <a:t>there was danger”</a:t>
            </a:r>
          </a:p>
          <a:p>
            <a:pPr algn="ctr"/>
            <a:r>
              <a:rPr lang="en-US" sz="4200" dirty="0">
                <a:solidFill>
                  <a:srgbClr val="FF0000"/>
                </a:solidFill>
                <a:effectLst>
                  <a:outerShdw blurRad="193675" dist="88900" dir="1320000" algn="tl" rotWithShape="0">
                    <a:schemeClr val="bg1"/>
                  </a:outerShdw>
                </a:effectLst>
              </a:rPr>
              <a:t>   </a:t>
            </a:r>
          </a:p>
        </p:txBody>
      </p:sp>
      <p:sp>
        <p:nvSpPr>
          <p:cNvPr id="2" name="TextBox 1"/>
          <p:cNvSpPr txBox="1"/>
          <p:nvPr/>
        </p:nvSpPr>
        <p:spPr>
          <a:xfrm>
            <a:off x="3303210" y="2373868"/>
            <a:ext cx="2601080" cy="1292662"/>
          </a:xfrm>
          <a:prstGeom prst="rect">
            <a:avLst/>
          </a:prstGeom>
          <a:noFill/>
        </p:spPr>
        <p:txBody>
          <a:bodyPr wrap="none" rtlCol="0">
            <a:spAutoFit/>
          </a:bodyPr>
          <a:lstStyle/>
          <a:p>
            <a:pPr algn="ctr"/>
            <a:r>
              <a:rPr lang="en-US" sz="2400" b="1" dirty="0">
                <a:solidFill>
                  <a:srgbClr val="008000"/>
                </a:solidFill>
              </a:rPr>
              <a:t>Joseph LeDoux</a:t>
            </a:r>
          </a:p>
          <a:p>
            <a:pPr algn="ctr"/>
            <a:r>
              <a:rPr lang="en-US" dirty="0">
                <a:solidFill>
                  <a:srgbClr val="008000"/>
                </a:solidFill>
              </a:rPr>
              <a:t>New York University</a:t>
            </a:r>
          </a:p>
          <a:p>
            <a:pPr algn="ctr"/>
            <a:r>
              <a:rPr lang="en-US" dirty="0">
                <a:solidFill>
                  <a:srgbClr val="008000"/>
                </a:solidFill>
              </a:rPr>
              <a:t>NYU </a:t>
            </a:r>
            <a:r>
              <a:rPr lang="en-US" dirty="0" err="1">
                <a:solidFill>
                  <a:srgbClr val="008000"/>
                </a:solidFill>
              </a:rPr>
              <a:t>Langone</a:t>
            </a:r>
            <a:r>
              <a:rPr lang="en-US" dirty="0">
                <a:solidFill>
                  <a:srgbClr val="008000"/>
                </a:solidFill>
              </a:rPr>
              <a:t> Med School</a:t>
            </a:r>
          </a:p>
          <a:p>
            <a:pPr algn="ctr"/>
            <a:r>
              <a:rPr lang="en-US" dirty="0">
                <a:solidFill>
                  <a:srgbClr val="008000"/>
                </a:solidFill>
              </a:rPr>
              <a:t>Nathan Kline Institute</a:t>
            </a:r>
          </a:p>
        </p:txBody>
      </p:sp>
    </p:spTree>
    <p:extLst>
      <p:ext uri="{BB962C8B-B14F-4D97-AF65-F5344CB8AC3E}">
        <p14:creationId xmlns:p14="http://schemas.microsoft.com/office/powerpoint/2010/main" val="329986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4256" y="1429848"/>
            <a:ext cx="5527773" cy="2758435"/>
          </a:xfrm>
          <a:prstGeom prst="rect">
            <a:avLst/>
          </a:prstGeom>
        </p:spPr>
      </p:pic>
      <p:sp>
        <p:nvSpPr>
          <p:cNvPr id="3" name="TextBox 2"/>
          <p:cNvSpPr txBox="1"/>
          <p:nvPr/>
        </p:nvSpPr>
        <p:spPr>
          <a:xfrm>
            <a:off x="2628900" y="882134"/>
            <a:ext cx="1535509" cy="369332"/>
          </a:xfrm>
          <a:prstGeom prst="rect">
            <a:avLst/>
          </a:prstGeom>
          <a:noFill/>
        </p:spPr>
        <p:txBody>
          <a:bodyPr wrap="none" rtlCol="0">
            <a:spAutoFit/>
          </a:bodyPr>
          <a:lstStyle/>
          <a:p>
            <a:pPr algn="r"/>
            <a:r>
              <a:rPr lang="en-US" dirty="0">
                <a:solidFill>
                  <a:srgbClr val="FF0000"/>
                </a:solidFill>
              </a:rPr>
              <a:t>INPUT NEUON</a:t>
            </a:r>
          </a:p>
        </p:txBody>
      </p:sp>
      <p:sp>
        <p:nvSpPr>
          <p:cNvPr id="4" name="TextBox 3"/>
          <p:cNvSpPr txBox="1"/>
          <p:nvPr/>
        </p:nvSpPr>
        <p:spPr>
          <a:xfrm>
            <a:off x="4905247" y="900668"/>
            <a:ext cx="1964262" cy="369332"/>
          </a:xfrm>
          <a:prstGeom prst="rect">
            <a:avLst/>
          </a:prstGeom>
          <a:noFill/>
        </p:spPr>
        <p:txBody>
          <a:bodyPr wrap="none" rtlCol="0">
            <a:spAutoFit/>
          </a:bodyPr>
          <a:lstStyle/>
          <a:p>
            <a:pPr algn="r"/>
            <a:r>
              <a:rPr lang="en-US" dirty="0">
                <a:solidFill>
                  <a:srgbClr val="FF0000"/>
                </a:solidFill>
              </a:rPr>
              <a:t>RECEIVING NEUON</a:t>
            </a:r>
          </a:p>
        </p:txBody>
      </p:sp>
      <p:cxnSp>
        <p:nvCxnSpPr>
          <p:cNvPr id="6" name="Straight Arrow Connector 5"/>
          <p:cNvCxnSpPr/>
          <p:nvPr/>
        </p:nvCxnSpPr>
        <p:spPr>
          <a:xfrm>
            <a:off x="4330700" y="1092200"/>
            <a:ext cx="3937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304233" y="4927600"/>
            <a:ext cx="6840334" cy="646331"/>
          </a:xfrm>
          <a:prstGeom prst="rect">
            <a:avLst/>
          </a:prstGeom>
          <a:noFill/>
        </p:spPr>
        <p:txBody>
          <a:bodyPr wrap="none" rtlCol="0">
            <a:spAutoFit/>
          </a:bodyPr>
          <a:lstStyle/>
          <a:p>
            <a:pPr algn="ctr"/>
            <a:r>
              <a:rPr lang="en-US" dirty="0">
                <a:solidFill>
                  <a:srgbClr val="FFFF00"/>
                </a:solidFill>
              </a:rPr>
              <a:t>All of these molecules discovered in plasticity and learning in</a:t>
            </a:r>
          </a:p>
          <a:p>
            <a:pPr algn="ctr"/>
            <a:r>
              <a:rPr lang="en-US" dirty="0">
                <a:solidFill>
                  <a:srgbClr val="FFFF00"/>
                </a:solidFill>
              </a:rPr>
              <a:t>invertebrates are also involved in plasticity and learning in mammals</a:t>
            </a:r>
          </a:p>
        </p:txBody>
      </p:sp>
    </p:spTree>
    <p:extLst>
      <p:ext uri="{BB962C8B-B14F-4D97-AF65-F5344CB8AC3E}">
        <p14:creationId xmlns:p14="http://schemas.microsoft.com/office/powerpoint/2010/main" val="282864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4257" y="1599160"/>
            <a:ext cx="5779612" cy="4779295"/>
          </a:xfrm>
          <a:prstGeom prst="rect">
            <a:avLst/>
          </a:prstGeom>
        </p:spPr>
      </p:pic>
      <p:sp>
        <p:nvSpPr>
          <p:cNvPr id="3" name="Rectangle 2"/>
          <p:cNvSpPr/>
          <p:nvPr/>
        </p:nvSpPr>
        <p:spPr>
          <a:xfrm>
            <a:off x="96200" y="230832"/>
            <a:ext cx="9000028" cy="830997"/>
          </a:xfrm>
          <a:prstGeom prst="rect">
            <a:avLst/>
          </a:prstGeom>
        </p:spPr>
        <p:txBody>
          <a:bodyPr wrap="square">
            <a:spAutoFit/>
          </a:bodyPr>
          <a:lstStyle/>
          <a:p>
            <a:pPr algn="ctr"/>
            <a:r>
              <a:rPr lang="en-US" sz="2400" b="1" dirty="0"/>
              <a:t>Genes and Molecules Underlying Learning About Danger</a:t>
            </a:r>
          </a:p>
          <a:p>
            <a:pPr algn="ctr"/>
            <a:r>
              <a:rPr lang="en-US" sz="2400" b="1" dirty="0"/>
              <a:t>Are Conserved</a:t>
            </a:r>
            <a:r>
              <a:rPr lang="en-US" sz="2400" dirty="0"/>
              <a:t> </a:t>
            </a:r>
            <a:r>
              <a:rPr lang="en-US" sz="2400" b="1" dirty="0"/>
              <a:t>in Vertebrates and Invertebrates</a:t>
            </a:r>
            <a:endParaRPr lang="en-US" sz="2400" dirty="0"/>
          </a:p>
        </p:txBody>
      </p:sp>
    </p:spTree>
    <p:extLst>
      <p:ext uri="{BB962C8B-B14F-4D97-AF65-F5344CB8AC3E}">
        <p14:creationId xmlns:p14="http://schemas.microsoft.com/office/powerpoint/2010/main" val="543841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Chapter 3, Figure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83" y="401734"/>
            <a:ext cx="8596917" cy="6124382"/>
          </a:xfrm>
          <a:prstGeom prst="rect">
            <a:avLst/>
          </a:prstGeom>
        </p:spPr>
      </p:pic>
      <p:sp>
        <p:nvSpPr>
          <p:cNvPr id="3" name="Oval 2"/>
          <p:cNvSpPr/>
          <p:nvPr/>
        </p:nvSpPr>
        <p:spPr>
          <a:xfrm>
            <a:off x="5892799" y="452533"/>
            <a:ext cx="1507066" cy="1337733"/>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rot="19726241">
            <a:off x="4682567" y="1456287"/>
            <a:ext cx="1400237" cy="50169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78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3760" y="1023436"/>
            <a:ext cx="5192363" cy="6775795"/>
          </a:xfrm>
          <a:prstGeom prst="rect">
            <a:avLst/>
          </a:prstGeom>
          <a:solidFill>
            <a:srgbClr val="FF0000"/>
          </a:solidFill>
        </p:spPr>
      </p:pic>
      <p:sp>
        <p:nvSpPr>
          <p:cNvPr id="3" name="Oval 2"/>
          <p:cNvSpPr/>
          <p:nvPr/>
        </p:nvSpPr>
        <p:spPr>
          <a:xfrm>
            <a:off x="1635440" y="615804"/>
            <a:ext cx="2251121" cy="3791023"/>
          </a:xfrm>
          <a:prstGeom prst="ellipse">
            <a:avLst/>
          </a:prstGeom>
          <a:solidFill>
            <a:srgbClr val="FF0000">
              <a:alpha val="2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4386809" y="692780"/>
            <a:ext cx="3193908" cy="3213707"/>
          </a:xfrm>
          <a:prstGeom prst="ellipse">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5148092" y="1046006"/>
            <a:ext cx="1972866" cy="461665"/>
          </a:xfrm>
          <a:prstGeom prst="rect">
            <a:avLst/>
          </a:prstGeom>
          <a:noFill/>
        </p:spPr>
        <p:txBody>
          <a:bodyPr wrap="none" rtlCol="0">
            <a:spAutoFit/>
          </a:bodyPr>
          <a:lstStyle/>
          <a:p>
            <a:r>
              <a:rPr lang="en-US" sz="2400" b="1" dirty="0"/>
              <a:t>VERTEBRATES</a:t>
            </a:r>
          </a:p>
        </p:txBody>
      </p:sp>
      <p:sp>
        <p:nvSpPr>
          <p:cNvPr id="9" name="TextBox 8"/>
          <p:cNvSpPr txBox="1"/>
          <p:nvPr/>
        </p:nvSpPr>
        <p:spPr>
          <a:xfrm>
            <a:off x="1778292" y="1023250"/>
            <a:ext cx="2108269" cy="461665"/>
          </a:xfrm>
          <a:prstGeom prst="rect">
            <a:avLst/>
          </a:prstGeom>
          <a:noFill/>
        </p:spPr>
        <p:txBody>
          <a:bodyPr wrap="none" rtlCol="0">
            <a:spAutoFit/>
          </a:bodyPr>
          <a:lstStyle/>
          <a:p>
            <a:r>
              <a:rPr lang="en-US" sz="2400" b="1" dirty="0">
                <a:solidFill>
                  <a:srgbClr val="FF0000"/>
                </a:solidFill>
              </a:rPr>
              <a:t>INVERTBRATES</a:t>
            </a:r>
          </a:p>
        </p:txBody>
      </p:sp>
      <p:sp>
        <p:nvSpPr>
          <p:cNvPr id="10" name="5-Point Star 9"/>
          <p:cNvSpPr/>
          <p:nvPr/>
        </p:nvSpPr>
        <p:spPr>
          <a:xfrm>
            <a:off x="4059721" y="4549851"/>
            <a:ext cx="1154424" cy="1223288"/>
          </a:xfrm>
          <a:prstGeom prst="star5">
            <a:avLst/>
          </a:prstGeom>
          <a:solidFill>
            <a:srgbClr val="189646"/>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739017" y="5311474"/>
            <a:ext cx="3101079" cy="1384995"/>
          </a:xfrm>
          <a:prstGeom prst="rect">
            <a:avLst/>
          </a:prstGeom>
          <a:noFill/>
        </p:spPr>
        <p:txBody>
          <a:bodyPr wrap="none" rtlCol="0">
            <a:spAutoFit/>
          </a:bodyPr>
          <a:lstStyle/>
          <a:p>
            <a:pPr algn="ctr"/>
            <a:r>
              <a:rPr lang="en-US" sz="2800" b="1" dirty="0">
                <a:solidFill>
                  <a:srgbClr val="008000"/>
                </a:solidFill>
              </a:rPr>
              <a:t>Common </a:t>
            </a:r>
          </a:p>
          <a:p>
            <a:pPr algn="ctr"/>
            <a:r>
              <a:rPr lang="en-US" sz="2800" b="1" dirty="0">
                <a:solidFill>
                  <a:srgbClr val="008000"/>
                </a:solidFill>
              </a:rPr>
              <a:t>Ancestor of</a:t>
            </a:r>
          </a:p>
          <a:p>
            <a:pPr algn="ctr"/>
            <a:r>
              <a:rPr lang="en-US" sz="2800" b="1" dirty="0">
                <a:solidFill>
                  <a:srgbClr val="008000"/>
                </a:solidFill>
              </a:rPr>
              <a:t>Bugs and Mammals</a:t>
            </a:r>
          </a:p>
        </p:txBody>
      </p:sp>
      <p:cxnSp>
        <p:nvCxnSpPr>
          <p:cNvPr id="13" name="Straight Arrow Connector 12"/>
          <p:cNvCxnSpPr/>
          <p:nvPr/>
        </p:nvCxnSpPr>
        <p:spPr>
          <a:xfrm flipV="1">
            <a:off x="3155423" y="5234310"/>
            <a:ext cx="846578" cy="307901"/>
          </a:xfrm>
          <a:prstGeom prst="straightConnector1">
            <a:avLst/>
          </a:prstGeom>
          <a:ln w="3810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148092" y="5388263"/>
            <a:ext cx="1741708" cy="400110"/>
          </a:xfrm>
          <a:prstGeom prst="rect">
            <a:avLst/>
          </a:prstGeom>
          <a:noFill/>
        </p:spPr>
        <p:txBody>
          <a:bodyPr wrap="none" rtlCol="0">
            <a:spAutoFit/>
          </a:bodyPr>
          <a:lstStyle/>
          <a:p>
            <a:r>
              <a:rPr lang="en-US" sz="2000" b="1" dirty="0">
                <a:solidFill>
                  <a:srgbClr val="008000"/>
                </a:solidFill>
              </a:rPr>
              <a:t>~600-700 MYA</a:t>
            </a:r>
          </a:p>
        </p:txBody>
      </p:sp>
      <p:sp>
        <p:nvSpPr>
          <p:cNvPr id="15" name="TextBox 14"/>
          <p:cNvSpPr txBox="1"/>
          <p:nvPr/>
        </p:nvSpPr>
        <p:spPr>
          <a:xfrm>
            <a:off x="3288077" y="107335"/>
            <a:ext cx="2591124" cy="461665"/>
          </a:xfrm>
          <a:prstGeom prst="rect">
            <a:avLst/>
          </a:prstGeom>
          <a:noFill/>
        </p:spPr>
        <p:txBody>
          <a:bodyPr wrap="none" rtlCol="0">
            <a:spAutoFit/>
          </a:bodyPr>
          <a:lstStyle/>
          <a:p>
            <a:r>
              <a:rPr lang="en-US" sz="2400" b="1" dirty="0"/>
              <a:t>Animal Tree of Life</a:t>
            </a:r>
          </a:p>
        </p:txBody>
      </p:sp>
    </p:spTree>
    <p:extLst>
      <p:ext uri="{BB962C8B-B14F-4D97-AF65-F5344CB8AC3E}">
        <p14:creationId xmlns:p14="http://schemas.microsoft.com/office/powerpoint/2010/main" val="148450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9" grpId="0"/>
      <p:bldP spid="10" grpId="0" animBg="1"/>
      <p:bldP spid="10" grpId="1" animBg="1"/>
      <p:bldP spid="11" grpId="0"/>
      <p:bldP spid="11" grpId="1"/>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4" name="Group 23"/>
          <p:cNvGrpSpPr/>
          <p:nvPr/>
        </p:nvGrpSpPr>
        <p:grpSpPr>
          <a:xfrm>
            <a:off x="-57599" y="-578006"/>
            <a:ext cx="9227344" cy="6156953"/>
            <a:chOff x="-57599" y="-578006"/>
            <a:chExt cx="9227344" cy="6156953"/>
          </a:xfrm>
        </p:grpSpPr>
        <p:grpSp>
          <p:nvGrpSpPr>
            <p:cNvPr id="19" name="Group 18"/>
            <p:cNvGrpSpPr/>
            <p:nvPr/>
          </p:nvGrpSpPr>
          <p:grpSpPr>
            <a:xfrm>
              <a:off x="-57599" y="-578006"/>
              <a:ext cx="9227344" cy="6156953"/>
              <a:chOff x="-38100" y="88900"/>
              <a:chExt cx="9144000" cy="6570663"/>
            </a:xfrm>
          </p:grpSpPr>
          <p:pic>
            <p:nvPicPr>
              <p:cNvPr id="2" name="Picture 1" descr="Chapter 23, Figure 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229" y="258763"/>
                <a:ext cx="8631168" cy="6400800"/>
              </a:xfrm>
              <a:prstGeom prst="rect">
                <a:avLst/>
              </a:prstGeom>
            </p:spPr>
          </p:pic>
          <p:sp>
            <p:nvSpPr>
              <p:cNvPr id="3" name="Rectangle 2"/>
              <p:cNvSpPr/>
              <p:nvPr/>
            </p:nvSpPr>
            <p:spPr>
              <a:xfrm>
                <a:off x="-38100" y="88900"/>
                <a:ext cx="9144000" cy="177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Tracing Genes and Molecules Underlying Plasticity Related to Danger</a:t>
                </a:r>
              </a:p>
              <a:p>
                <a:pPr algn="ctr"/>
                <a:r>
                  <a:rPr lang="en-US" dirty="0"/>
                  <a:t>(Seth Grant)</a:t>
                </a:r>
              </a:p>
            </p:txBody>
          </p:sp>
          <p:grpSp>
            <p:nvGrpSpPr>
              <p:cNvPr id="18" name="Group 17"/>
              <p:cNvGrpSpPr/>
              <p:nvPr/>
            </p:nvGrpSpPr>
            <p:grpSpPr>
              <a:xfrm>
                <a:off x="4595813" y="1983501"/>
                <a:ext cx="3862387" cy="2806700"/>
                <a:chOff x="4595813" y="1983501"/>
                <a:chExt cx="3862387" cy="2806700"/>
              </a:xfrm>
            </p:grpSpPr>
            <p:sp>
              <p:nvSpPr>
                <p:cNvPr id="4" name="Rectangle 3"/>
                <p:cNvSpPr/>
                <p:nvPr/>
              </p:nvSpPr>
              <p:spPr>
                <a:xfrm>
                  <a:off x="4595813" y="2768600"/>
                  <a:ext cx="3824287" cy="838200"/>
                </a:xfrm>
                <a:prstGeom prst="rect">
                  <a:avLst/>
                </a:prstGeom>
                <a:solidFill>
                  <a:srgbClr val="DCD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6080827" y="2871568"/>
                  <a:ext cx="1894773" cy="646331"/>
                </a:xfrm>
                <a:prstGeom prst="rect">
                  <a:avLst/>
                </a:prstGeom>
                <a:noFill/>
              </p:spPr>
              <p:txBody>
                <a:bodyPr wrap="square" rtlCol="0">
                  <a:spAutoFit/>
                </a:bodyPr>
                <a:lstStyle/>
                <a:p>
                  <a:r>
                    <a:rPr lang="en-US" sz="1400" b="1" i="1" dirty="0">
                      <a:solidFill>
                        <a:schemeClr val="tx1">
                          <a:lumMod val="65000"/>
                          <a:lumOff val="35000"/>
                        </a:schemeClr>
                      </a:solidFill>
                      <a:latin typeface="Comic Sans MS"/>
                      <a:cs typeface="Comic Sans MS"/>
                    </a:rPr>
                    <a:t>Early Vertebrates</a:t>
                  </a:r>
                </a:p>
                <a:p>
                  <a:r>
                    <a:rPr lang="en-US" sz="1100" b="1" i="1" dirty="0">
                      <a:solidFill>
                        <a:schemeClr val="tx1">
                          <a:lumMod val="65000"/>
                          <a:lumOff val="35000"/>
                        </a:schemeClr>
                      </a:solidFill>
                      <a:latin typeface="Comic Sans MS"/>
                      <a:cs typeface="Comic Sans MS"/>
                    </a:rPr>
                    <a:t>bilateral body </a:t>
                  </a:r>
                </a:p>
                <a:p>
                  <a:r>
                    <a:rPr lang="en-US" sz="1100" b="1" i="1" dirty="0">
                      <a:solidFill>
                        <a:schemeClr val="tx1">
                          <a:lumMod val="65000"/>
                          <a:lumOff val="35000"/>
                        </a:schemeClr>
                      </a:solidFill>
                      <a:latin typeface="Comic Sans MS"/>
                      <a:cs typeface="Comic Sans MS"/>
                    </a:rPr>
                    <a:t>with spine</a:t>
                  </a:r>
                </a:p>
              </p:txBody>
            </p:sp>
            <p:sp>
              <p:nvSpPr>
                <p:cNvPr id="6" name="TextBox 5"/>
                <p:cNvSpPr txBox="1"/>
                <p:nvPr/>
              </p:nvSpPr>
              <p:spPr>
                <a:xfrm>
                  <a:off x="4595813" y="2847101"/>
                  <a:ext cx="1485014" cy="646331"/>
                </a:xfrm>
                <a:prstGeom prst="rect">
                  <a:avLst/>
                </a:prstGeom>
                <a:noFill/>
              </p:spPr>
              <p:txBody>
                <a:bodyPr wrap="none" rtlCol="0">
                  <a:spAutoFit/>
                </a:bodyPr>
                <a:lstStyle/>
                <a:p>
                  <a:r>
                    <a:rPr lang="en-US" sz="1400" b="1" i="1" dirty="0">
                      <a:solidFill>
                        <a:schemeClr val="tx1">
                          <a:lumMod val="65000"/>
                          <a:lumOff val="35000"/>
                        </a:schemeClr>
                      </a:solidFill>
                      <a:latin typeface="Comic Sans MS"/>
                      <a:cs typeface="Comic Sans MS"/>
                    </a:rPr>
                    <a:t>Invertebrates</a:t>
                  </a:r>
                </a:p>
                <a:p>
                  <a:r>
                    <a:rPr lang="en-US" sz="1100" b="1" i="1" dirty="0">
                      <a:solidFill>
                        <a:schemeClr val="tx1">
                          <a:lumMod val="65000"/>
                          <a:lumOff val="35000"/>
                        </a:schemeClr>
                      </a:solidFill>
                      <a:latin typeface="Comic Sans MS"/>
                      <a:cs typeface="Comic Sans MS"/>
                    </a:rPr>
                    <a:t>bilateral body </a:t>
                  </a:r>
                </a:p>
                <a:p>
                  <a:r>
                    <a:rPr lang="en-US" sz="1100" b="1" i="1" dirty="0">
                      <a:solidFill>
                        <a:schemeClr val="tx1">
                          <a:lumMod val="65000"/>
                          <a:lumOff val="35000"/>
                        </a:schemeClr>
                      </a:solidFill>
                      <a:latin typeface="Comic Sans MS"/>
                      <a:cs typeface="Comic Sans MS"/>
                    </a:rPr>
                    <a:t>with without spine</a:t>
                  </a:r>
                </a:p>
              </p:txBody>
            </p:sp>
            <p:cxnSp>
              <p:nvCxnSpPr>
                <p:cNvPr id="8" name="Straight Connector 7"/>
                <p:cNvCxnSpPr/>
                <p:nvPr/>
              </p:nvCxnSpPr>
              <p:spPr>
                <a:xfrm flipH="1" flipV="1">
                  <a:off x="6469857" y="3632200"/>
                  <a:ext cx="146843" cy="304800"/>
                </a:xfrm>
                <a:prstGeom prst="line">
                  <a:avLst/>
                </a:prstGeom>
                <a:ln w="190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595813" y="1983501"/>
                  <a:ext cx="3824287" cy="838200"/>
                </a:xfrm>
                <a:prstGeom prst="rect">
                  <a:avLst/>
                </a:prstGeom>
                <a:solidFill>
                  <a:srgbClr val="DCD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6629400" y="3952001"/>
                  <a:ext cx="1828800" cy="838200"/>
                </a:xfrm>
                <a:prstGeom prst="rect">
                  <a:avLst/>
                </a:prstGeom>
                <a:solidFill>
                  <a:srgbClr val="DCDDC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6469857" y="4002801"/>
                  <a:ext cx="1894773" cy="312035"/>
                </a:xfrm>
                <a:prstGeom prst="rect">
                  <a:avLst/>
                </a:prstGeom>
                <a:noFill/>
              </p:spPr>
              <p:txBody>
                <a:bodyPr wrap="square" rtlCol="0">
                  <a:spAutoFit/>
                </a:bodyPr>
                <a:lstStyle/>
                <a:p>
                  <a:r>
                    <a:rPr lang="en-US" sz="1300" b="1" i="1" dirty="0">
                      <a:solidFill>
                        <a:schemeClr val="tx1">
                          <a:lumMod val="65000"/>
                          <a:lumOff val="35000"/>
                        </a:schemeClr>
                      </a:solidFill>
                      <a:latin typeface="Comic Sans MS"/>
                      <a:cs typeface="Comic Sans MS"/>
                    </a:rPr>
                    <a:t>520 mya</a:t>
                  </a:r>
                </a:p>
              </p:txBody>
            </p:sp>
          </p:grpSp>
        </p:grpSp>
        <p:pic>
          <p:nvPicPr>
            <p:cNvPr id="21" name="Picture 20" descr="fis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0827" y="1580404"/>
              <a:ext cx="1424873" cy="515095"/>
            </a:xfrm>
            <a:prstGeom prst="rect">
              <a:avLst/>
            </a:prstGeom>
          </p:spPr>
        </p:pic>
        <p:pic>
          <p:nvPicPr>
            <p:cNvPr id="22" name="Picture 21" descr="mollusk.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5200" y="1403092"/>
              <a:ext cx="1117600" cy="809009"/>
            </a:xfrm>
            <a:prstGeom prst="rect">
              <a:avLst/>
            </a:prstGeom>
          </p:spPr>
        </p:pic>
      </p:grpSp>
      <p:sp>
        <p:nvSpPr>
          <p:cNvPr id="25" name="Oval 24"/>
          <p:cNvSpPr/>
          <p:nvPr/>
        </p:nvSpPr>
        <p:spPr>
          <a:xfrm>
            <a:off x="5542797" y="3390867"/>
            <a:ext cx="256315" cy="168761"/>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4490392" y="3827286"/>
            <a:ext cx="256315" cy="168761"/>
          </a:xfrm>
          <a:prstGeom prst="ellipse">
            <a:avLst/>
          </a:prstGeom>
          <a:solidFill>
            <a:srgbClr val="FF3C3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3437798" y="4264985"/>
            <a:ext cx="256315" cy="168761"/>
          </a:xfrm>
          <a:prstGeom prst="ellipse">
            <a:avLst/>
          </a:prstGeom>
          <a:solidFill>
            <a:srgbClr val="FA675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2448036" y="4674089"/>
            <a:ext cx="256315" cy="168761"/>
          </a:xfrm>
          <a:prstGeom prst="ellipse">
            <a:avLst/>
          </a:prstGeom>
          <a:solidFill>
            <a:srgbClr val="F596C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875551" y="2212101"/>
            <a:ext cx="1081328" cy="405486"/>
          </a:xfrm>
          <a:prstGeom prst="ellipse">
            <a:avLst/>
          </a:prstGeom>
          <a:solidFill>
            <a:srgbClr val="F596CB">
              <a:alpha val="20000"/>
            </a:srgbClr>
          </a:solidFill>
          <a:ln w="28575" cmpd="sng">
            <a:solidFill>
              <a:srgbClr val="F7898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14818" y="2959463"/>
            <a:ext cx="1574733" cy="1477328"/>
          </a:xfrm>
          <a:prstGeom prst="rect">
            <a:avLst/>
          </a:prstGeom>
          <a:noFill/>
        </p:spPr>
        <p:txBody>
          <a:bodyPr wrap="none" rtlCol="0">
            <a:spAutoFit/>
          </a:bodyPr>
          <a:lstStyle/>
          <a:p>
            <a:r>
              <a:rPr lang="en-US" dirty="0"/>
              <a:t>They have</a:t>
            </a:r>
          </a:p>
          <a:p>
            <a:r>
              <a:rPr lang="en-US" dirty="0"/>
              <a:t>Some of the </a:t>
            </a:r>
          </a:p>
          <a:p>
            <a:r>
              <a:rPr lang="en-US" dirty="0"/>
              <a:t>same plasticity</a:t>
            </a:r>
          </a:p>
          <a:p>
            <a:r>
              <a:rPr lang="en-US" dirty="0"/>
              <a:t>molecules as</a:t>
            </a:r>
          </a:p>
          <a:p>
            <a:r>
              <a:rPr lang="en-US" dirty="0"/>
              <a:t>mammals</a:t>
            </a:r>
          </a:p>
        </p:txBody>
      </p:sp>
    </p:spTree>
    <p:extLst>
      <p:ext uri="{BB962C8B-B14F-4D97-AF65-F5344CB8AC3E}">
        <p14:creationId xmlns:p14="http://schemas.microsoft.com/office/powerpoint/2010/main" val="155549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Chapter 3, Figure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83" y="401734"/>
            <a:ext cx="8596917" cy="6124382"/>
          </a:xfrm>
          <a:prstGeom prst="rect">
            <a:avLst/>
          </a:prstGeom>
        </p:spPr>
      </p:pic>
      <p:sp>
        <p:nvSpPr>
          <p:cNvPr id="3" name="Rounded Rectangle 2"/>
          <p:cNvSpPr/>
          <p:nvPr/>
        </p:nvSpPr>
        <p:spPr>
          <a:xfrm>
            <a:off x="1962864" y="590073"/>
            <a:ext cx="6260641" cy="2437260"/>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ounded Rectangle 4"/>
          <p:cNvSpPr/>
          <p:nvPr/>
        </p:nvSpPr>
        <p:spPr>
          <a:xfrm>
            <a:off x="1960931" y="3192561"/>
            <a:ext cx="6260641" cy="2437260"/>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Oval 1"/>
          <p:cNvSpPr/>
          <p:nvPr/>
        </p:nvSpPr>
        <p:spPr>
          <a:xfrm>
            <a:off x="494828" y="2375351"/>
            <a:ext cx="1468036" cy="494864"/>
          </a:xfrm>
          <a:prstGeom prst="ellipse">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357447" y="3262482"/>
            <a:ext cx="1468036" cy="494864"/>
          </a:xfrm>
          <a:prstGeom prst="ellipse">
            <a:avLst/>
          </a:prstGeom>
          <a:no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65891" y="716824"/>
            <a:ext cx="1928733" cy="646331"/>
          </a:xfrm>
          <a:prstGeom prst="rect">
            <a:avLst/>
          </a:prstGeom>
          <a:noFill/>
        </p:spPr>
        <p:txBody>
          <a:bodyPr wrap="none" rtlCol="0">
            <a:spAutoFit/>
          </a:bodyPr>
          <a:lstStyle/>
          <a:p>
            <a:pPr algn="ctr"/>
            <a:r>
              <a:rPr lang="en-US" b="1" dirty="0">
                <a:solidFill>
                  <a:srgbClr val="008000"/>
                </a:solidFill>
              </a:rPr>
              <a:t>3 MULTICELLULAR </a:t>
            </a:r>
          </a:p>
          <a:p>
            <a:pPr algn="ctr"/>
            <a:r>
              <a:rPr lang="en-US" b="1" dirty="0">
                <a:solidFill>
                  <a:srgbClr val="008000"/>
                </a:solidFill>
              </a:rPr>
              <a:t>KINGDOMS</a:t>
            </a:r>
          </a:p>
        </p:txBody>
      </p:sp>
      <p:sp>
        <p:nvSpPr>
          <p:cNvPr id="8" name="TextBox 7"/>
          <p:cNvSpPr txBox="1"/>
          <p:nvPr/>
        </p:nvSpPr>
        <p:spPr>
          <a:xfrm>
            <a:off x="5369522" y="4717978"/>
            <a:ext cx="1666254" cy="646331"/>
          </a:xfrm>
          <a:prstGeom prst="rect">
            <a:avLst/>
          </a:prstGeom>
          <a:noFill/>
        </p:spPr>
        <p:txBody>
          <a:bodyPr wrap="none" rtlCol="0">
            <a:spAutoFit/>
          </a:bodyPr>
          <a:lstStyle/>
          <a:p>
            <a:pPr algn="ctr"/>
            <a:r>
              <a:rPr lang="en-US" b="1" dirty="0">
                <a:solidFill>
                  <a:srgbClr val="FF6600"/>
                </a:solidFill>
              </a:rPr>
              <a:t>3 UNICELLULAR </a:t>
            </a:r>
          </a:p>
          <a:p>
            <a:pPr algn="ctr"/>
            <a:r>
              <a:rPr lang="en-US" b="1" dirty="0">
                <a:solidFill>
                  <a:srgbClr val="FF6600"/>
                </a:solidFill>
              </a:rPr>
              <a:t>KINGDOMS</a:t>
            </a:r>
          </a:p>
        </p:txBody>
      </p:sp>
      <p:sp>
        <p:nvSpPr>
          <p:cNvPr id="7" name="TextBox 6"/>
          <p:cNvSpPr txBox="1"/>
          <p:nvPr/>
        </p:nvSpPr>
        <p:spPr>
          <a:xfrm>
            <a:off x="2443740" y="2473419"/>
            <a:ext cx="1379066" cy="369332"/>
          </a:xfrm>
          <a:prstGeom prst="rect">
            <a:avLst/>
          </a:prstGeom>
          <a:noFill/>
        </p:spPr>
        <p:txBody>
          <a:bodyPr wrap="none" rtlCol="0">
            <a:spAutoFit/>
          </a:bodyPr>
          <a:lstStyle/>
          <a:p>
            <a:r>
              <a:rPr lang="en-US" b="1" dirty="0">
                <a:solidFill>
                  <a:srgbClr val="008000"/>
                </a:solidFill>
              </a:rPr>
              <a:t>macroscopic</a:t>
            </a:r>
          </a:p>
        </p:txBody>
      </p:sp>
      <p:sp>
        <p:nvSpPr>
          <p:cNvPr id="11" name="TextBox 10"/>
          <p:cNvSpPr txBox="1"/>
          <p:nvPr/>
        </p:nvSpPr>
        <p:spPr>
          <a:xfrm>
            <a:off x="4814164" y="3388014"/>
            <a:ext cx="1321809" cy="369332"/>
          </a:xfrm>
          <a:prstGeom prst="rect">
            <a:avLst/>
          </a:prstGeom>
          <a:noFill/>
        </p:spPr>
        <p:txBody>
          <a:bodyPr wrap="none" rtlCol="0">
            <a:spAutoFit/>
          </a:bodyPr>
          <a:lstStyle/>
          <a:p>
            <a:r>
              <a:rPr lang="en-US" b="1" dirty="0">
                <a:solidFill>
                  <a:srgbClr val="FF6600"/>
                </a:solidFill>
              </a:rPr>
              <a:t>microscopic</a:t>
            </a:r>
          </a:p>
        </p:txBody>
      </p:sp>
      <p:sp>
        <p:nvSpPr>
          <p:cNvPr id="12" name="Oval 11"/>
          <p:cNvSpPr/>
          <p:nvPr/>
        </p:nvSpPr>
        <p:spPr>
          <a:xfrm>
            <a:off x="1850883" y="3254207"/>
            <a:ext cx="1293553" cy="342464"/>
          </a:xfrm>
          <a:prstGeom prst="ellipse">
            <a:avLst/>
          </a:prstGeom>
          <a:noFill/>
          <a:ln w="38100" cmpd="sng">
            <a:solidFill>
              <a:srgbClr val="008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8604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hapter 16, Figure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46" y="1036908"/>
            <a:ext cx="9451846" cy="4969404"/>
          </a:xfrm>
          <a:prstGeom prst="rect">
            <a:avLst/>
          </a:prstGeom>
        </p:spPr>
      </p:pic>
      <p:sp>
        <p:nvSpPr>
          <p:cNvPr id="3" name="TextBox 2"/>
          <p:cNvSpPr txBox="1"/>
          <p:nvPr/>
        </p:nvSpPr>
        <p:spPr>
          <a:xfrm>
            <a:off x="2193405" y="296428"/>
            <a:ext cx="6163097" cy="369332"/>
          </a:xfrm>
          <a:prstGeom prst="rect">
            <a:avLst/>
          </a:prstGeom>
          <a:noFill/>
        </p:spPr>
        <p:txBody>
          <a:bodyPr wrap="none" rtlCol="0">
            <a:spAutoFit/>
          </a:bodyPr>
          <a:lstStyle/>
          <a:p>
            <a:r>
              <a:rPr lang="en-US" dirty="0">
                <a:solidFill>
                  <a:srgbClr val="FFFF00"/>
                </a:solidFill>
              </a:rPr>
              <a:t>UNICELL PROTIST ANCESTOR OF PLANTS, FUNGI, AND ANIMALS </a:t>
            </a:r>
          </a:p>
        </p:txBody>
      </p:sp>
      <p:sp>
        <p:nvSpPr>
          <p:cNvPr id="4" name="Oval 3"/>
          <p:cNvSpPr/>
          <p:nvPr/>
        </p:nvSpPr>
        <p:spPr>
          <a:xfrm>
            <a:off x="7257475" y="3662002"/>
            <a:ext cx="1418506" cy="252381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76200" y="2540000"/>
            <a:ext cx="2070100" cy="25146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41568" y="968958"/>
            <a:ext cx="6690652" cy="5243042"/>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57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flipH="1">
            <a:off x="1913372" y="104863"/>
            <a:ext cx="5369165" cy="1200328"/>
          </a:xfrm>
          <a:prstGeom prst="rect">
            <a:avLst/>
          </a:prstGeom>
          <a:noFill/>
        </p:spPr>
        <p:txBody>
          <a:bodyPr wrap="square" rtlCol="0">
            <a:spAutoFit/>
          </a:bodyPr>
          <a:lstStyle/>
          <a:p>
            <a:pPr algn="ctr"/>
            <a:r>
              <a:rPr lang="en-US" sz="2400" b="1" dirty="0">
                <a:solidFill>
                  <a:srgbClr val="8EB4E3"/>
                </a:solidFill>
              </a:rPr>
              <a:t>Unicellular Protozoa Behave</a:t>
            </a:r>
          </a:p>
          <a:p>
            <a:pPr algn="ctr"/>
            <a:r>
              <a:rPr lang="en-US" sz="2400" b="1" dirty="0">
                <a:solidFill>
                  <a:srgbClr val="8EB4E3"/>
                </a:solidFill>
              </a:rPr>
              <a:t> Despite Not Having a Nervous System System</a:t>
            </a:r>
          </a:p>
        </p:txBody>
      </p:sp>
      <p:pic>
        <p:nvPicPr>
          <p:cNvPr id="4" name="Picture 3" descr="Screen Shot 2019-05-26 at 4.46.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1624" y="1914879"/>
            <a:ext cx="6139175" cy="3422865"/>
          </a:xfrm>
          <a:prstGeom prst="rect">
            <a:avLst/>
          </a:prstGeom>
        </p:spPr>
      </p:pic>
      <p:pic>
        <p:nvPicPr>
          <p:cNvPr id="5" name="Picture 4" descr="07-1_v01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806" y="939733"/>
            <a:ext cx="7236918" cy="5575106"/>
          </a:xfrm>
          <a:prstGeom prst="rect">
            <a:avLst/>
          </a:prstGeom>
        </p:spPr>
      </p:pic>
    </p:spTree>
    <p:extLst>
      <p:ext uri="{BB962C8B-B14F-4D97-AF65-F5344CB8AC3E}">
        <p14:creationId xmlns:p14="http://schemas.microsoft.com/office/powerpoint/2010/main" val="274114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9-05-26 at 4.47.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411" y="3948362"/>
            <a:ext cx="7334319" cy="2870604"/>
          </a:xfrm>
          <a:prstGeom prst="rect">
            <a:avLst/>
          </a:prstGeom>
        </p:spPr>
      </p:pic>
      <p:pic>
        <p:nvPicPr>
          <p:cNvPr id="13" name="Picture 12" descr="Screen Shot 2019-05-26 at 4.49.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417" y="1135629"/>
            <a:ext cx="6694716" cy="2551755"/>
          </a:xfrm>
          <a:prstGeom prst="rect">
            <a:avLst/>
          </a:prstGeom>
        </p:spPr>
      </p:pic>
      <p:sp>
        <p:nvSpPr>
          <p:cNvPr id="4" name="TextBox 3"/>
          <p:cNvSpPr txBox="1"/>
          <p:nvPr/>
        </p:nvSpPr>
        <p:spPr>
          <a:xfrm>
            <a:off x="3444486" y="408088"/>
            <a:ext cx="2231050" cy="461665"/>
          </a:xfrm>
          <a:prstGeom prst="rect">
            <a:avLst/>
          </a:prstGeom>
          <a:noFill/>
        </p:spPr>
        <p:txBody>
          <a:bodyPr wrap="none" rtlCol="0">
            <a:spAutoFit/>
          </a:bodyPr>
          <a:lstStyle/>
          <a:p>
            <a:r>
              <a:rPr lang="en-US" sz="2400" dirty="0">
                <a:solidFill>
                  <a:srgbClr val="FFFF00"/>
                </a:solidFill>
              </a:rPr>
              <a:t>They Even Learn</a:t>
            </a:r>
          </a:p>
        </p:txBody>
      </p:sp>
    </p:spTree>
    <p:extLst>
      <p:ext uri="{BB962C8B-B14F-4D97-AF65-F5344CB8AC3E}">
        <p14:creationId xmlns:p14="http://schemas.microsoft.com/office/powerpoint/2010/main" val="331757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08-2_v01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22" y="922338"/>
            <a:ext cx="7543528" cy="5628008"/>
          </a:xfrm>
          <a:prstGeom prst="rect">
            <a:avLst/>
          </a:prstGeom>
        </p:spPr>
      </p:pic>
      <p:sp>
        <p:nvSpPr>
          <p:cNvPr id="7" name="TextBox 6"/>
          <p:cNvSpPr txBox="1"/>
          <p:nvPr/>
        </p:nvSpPr>
        <p:spPr>
          <a:xfrm>
            <a:off x="2191938" y="232815"/>
            <a:ext cx="4814539" cy="461665"/>
          </a:xfrm>
          <a:prstGeom prst="rect">
            <a:avLst/>
          </a:prstGeom>
          <a:noFill/>
        </p:spPr>
        <p:txBody>
          <a:bodyPr wrap="none" rtlCol="0">
            <a:spAutoFit/>
          </a:bodyPr>
          <a:lstStyle/>
          <a:p>
            <a:r>
              <a:rPr lang="en-US" sz="2400" b="1" dirty="0">
                <a:solidFill>
                  <a:schemeClr val="tx2">
                    <a:lumMod val="40000"/>
                    <a:lumOff val="60000"/>
                  </a:schemeClr>
                </a:solidFill>
              </a:rPr>
              <a:t>Approach and Avoidance in Bacteria</a:t>
            </a:r>
          </a:p>
        </p:txBody>
      </p:sp>
    </p:spTree>
    <p:extLst>
      <p:ext uri="{BB962C8B-B14F-4D97-AF65-F5344CB8AC3E}">
        <p14:creationId xmlns:p14="http://schemas.microsoft.com/office/powerpoint/2010/main" val="457145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ounded Rectangle 5"/>
          <p:cNvSpPr/>
          <p:nvPr/>
        </p:nvSpPr>
        <p:spPr>
          <a:xfrm>
            <a:off x="2001358" y="173193"/>
            <a:ext cx="5065298" cy="6376902"/>
          </a:xfrm>
          <a:prstGeom prst="roundRect">
            <a:avLst/>
          </a:prstGeom>
          <a:solidFill>
            <a:schemeClr val="tx1">
              <a:lumMod val="50000"/>
              <a:lumOff val="50000"/>
            </a:schemeClr>
          </a:solidFill>
          <a:ln>
            <a:solidFill>
              <a:schemeClr val="tx1">
                <a:lumMod val="75000"/>
                <a:lumOff val="25000"/>
                <a:alpha val="0"/>
              </a:schemeClr>
            </a:solidFill>
          </a:ln>
          <a:effectLst>
            <a:glow rad="101600">
              <a:schemeClr val="tx1">
                <a:lumMod val="75000"/>
                <a:lumOff val="25000"/>
                <a:alpha val="70000"/>
              </a:schemeClr>
            </a:glow>
            <a:outerShdw blurRad="796925" dist="1077087" dir="4320000" sx="200000" sy="200000" rotWithShape="0">
              <a:schemeClr val="bg1">
                <a:lumMod val="50000"/>
                <a:alpha val="0"/>
              </a:schemeClr>
            </a:outerShdw>
            <a:reflection stA="50000" endPos="75000" dist="190500" dir="5400000" sy="-100000" algn="bl"/>
            <a:softEdge rad="876300"/>
          </a:effectLst>
          <a:scene3d>
            <a:camera prst="orthographicFront"/>
            <a:lightRig rig="threePt" dir="t"/>
          </a:scene3d>
          <a:sp3d>
            <a:bevelT w="406400" h="1193800" prst="angle"/>
            <a:bevelB w="1123950" h="1231900"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THE DEEP HISTORY OF OURSELVES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3658" y="712017"/>
            <a:ext cx="3806737" cy="5747385"/>
          </a:xfrm>
          <a:prstGeom prst="rect">
            <a:avLst/>
          </a:prstGeom>
        </p:spPr>
      </p:pic>
    </p:spTree>
    <p:extLst>
      <p:ext uri="{BB962C8B-B14F-4D97-AF65-F5344CB8AC3E}">
        <p14:creationId xmlns:p14="http://schemas.microsoft.com/office/powerpoint/2010/main" val="3657415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hapter 8, Figure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2305"/>
            <a:ext cx="9144000" cy="4059784"/>
          </a:xfrm>
          <a:prstGeom prst="rect">
            <a:avLst/>
          </a:prstGeom>
        </p:spPr>
      </p:pic>
    </p:spTree>
    <p:extLst>
      <p:ext uri="{BB962C8B-B14F-4D97-AF65-F5344CB8AC3E}">
        <p14:creationId xmlns:p14="http://schemas.microsoft.com/office/powerpoint/2010/main" val="2489422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9-05-26 at 5.00.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81" y="193524"/>
            <a:ext cx="4408294" cy="1133561"/>
          </a:xfrm>
          <a:prstGeom prst="rect">
            <a:avLst/>
          </a:prstGeom>
        </p:spPr>
      </p:pic>
      <p:pic>
        <p:nvPicPr>
          <p:cNvPr id="6" name="Picture 5" descr="Screen Shot 2019-05-26 at 5.05.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81" y="1860644"/>
            <a:ext cx="4408294" cy="1170843"/>
          </a:xfrm>
          <a:prstGeom prst="rect">
            <a:avLst/>
          </a:prstGeom>
        </p:spPr>
      </p:pic>
      <p:grpSp>
        <p:nvGrpSpPr>
          <p:cNvPr id="9" name="Group 8"/>
          <p:cNvGrpSpPr/>
          <p:nvPr/>
        </p:nvGrpSpPr>
        <p:grpSpPr>
          <a:xfrm>
            <a:off x="166881" y="5047055"/>
            <a:ext cx="4408294" cy="1810945"/>
            <a:chOff x="1764506" y="4575551"/>
            <a:chExt cx="5637213" cy="2280862"/>
          </a:xfrm>
        </p:grpSpPr>
        <p:pic>
          <p:nvPicPr>
            <p:cNvPr id="7" name="Picture 6" descr="Screen Shot 2019-05-26 at 5.10.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4506" y="5009740"/>
              <a:ext cx="5637213" cy="1846673"/>
            </a:xfrm>
            <a:prstGeom prst="rect">
              <a:avLst/>
            </a:prstGeom>
          </p:spPr>
        </p:pic>
        <p:pic>
          <p:nvPicPr>
            <p:cNvPr id="8" name="Picture 7" descr="Screen Shot 2019-05-26 at 5.10.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4506" y="4575551"/>
              <a:ext cx="5637213" cy="434189"/>
            </a:xfrm>
            <a:prstGeom prst="rect">
              <a:avLst/>
            </a:prstGeom>
          </p:spPr>
        </p:pic>
      </p:grpSp>
      <p:sp>
        <p:nvSpPr>
          <p:cNvPr id="10" name="Rectangle 9"/>
          <p:cNvSpPr/>
          <p:nvPr/>
        </p:nvSpPr>
        <p:spPr>
          <a:xfrm>
            <a:off x="0" y="3460075"/>
            <a:ext cx="4572000" cy="923330"/>
          </a:xfrm>
          <a:prstGeom prst="rect">
            <a:avLst/>
          </a:prstGeom>
        </p:spPr>
        <p:txBody>
          <a:bodyPr>
            <a:spAutoFit/>
          </a:bodyPr>
          <a:lstStyle/>
          <a:p>
            <a:r>
              <a:rPr lang="en-US" dirty="0">
                <a:solidFill>
                  <a:srgbClr val="FFFF00"/>
                </a:solidFill>
              </a:rPr>
              <a:t>Vladimirov N, Sourjik V (2009) Chemotaxis: how bacteria use memory. Biol Chem 390:1097-1104.</a:t>
            </a:r>
          </a:p>
        </p:txBody>
      </p:sp>
      <p:sp>
        <p:nvSpPr>
          <p:cNvPr id="11" name="Rectangle 10"/>
          <p:cNvSpPr/>
          <p:nvPr/>
        </p:nvSpPr>
        <p:spPr>
          <a:xfrm>
            <a:off x="4895378" y="3131349"/>
            <a:ext cx="4144246" cy="1323439"/>
          </a:xfrm>
          <a:prstGeom prst="rect">
            <a:avLst/>
          </a:prstGeom>
        </p:spPr>
        <p:txBody>
          <a:bodyPr wrap="square">
            <a:spAutoFit/>
          </a:bodyPr>
          <a:lstStyle/>
          <a:p>
            <a:r>
              <a:rPr lang="en-US" sz="2000" b="1" dirty="0">
                <a:solidFill>
                  <a:srgbClr val="FFFF00"/>
                </a:solidFill>
              </a:rPr>
              <a:t>Science News</a:t>
            </a:r>
          </a:p>
          <a:p>
            <a:r>
              <a:rPr lang="en-US" sz="2000" dirty="0">
                <a:solidFill>
                  <a:srgbClr val="FFFF00"/>
                </a:solidFill>
              </a:rPr>
              <a:t>Scientists Show Bacteria Can 'Learn’</a:t>
            </a:r>
          </a:p>
          <a:p>
            <a:r>
              <a:rPr lang="en-US" sz="2000" b="1" dirty="0">
                <a:solidFill>
                  <a:schemeClr val="bg1">
                    <a:lumMod val="95000"/>
                  </a:schemeClr>
                </a:solidFill>
              </a:rPr>
              <a:t>Weizmann Institute of Science</a:t>
            </a:r>
          </a:p>
          <a:p>
            <a:endParaRPr lang="en-US" sz="2000" dirty="0">
              <a:solidFill>
                <a:srgbClr val="FFFF00"/>
              </a:solidFill>
            </a:endParaRPr>
          </a:p>
        </p:txBody>
      </p:sp>
      <p:sp>
        <p:nvSpPr>
          <p:cNvPr id="12" name="Rectangle 11"/>
          <p:cNvSpPr/>
          <p:nvPr/>
        </p:nvSpPr>
        <p:spPr>
          <a:xfrm>
            <a:off x="4895378" y="4535458"/>
            <a:ext cx="4572000" cy="1631216"/>
          </a:xfrm>
          <a:prstGeom prst="rect">
            <a:avLst/>
          </a:prstGeom>
        </p:spPr>
        <p:txBody>
          <a:bodyPr>
            <a:spAutoFit/>
          </a:bodyPr>
          <a:lstStyle/>
          <a:p>
            <a:r>
              <a:rPr lang="en-US" sz="2000" dirty="0">
                <a:solidFill>
                  <a:srgbClr val="FFFF00"/>
                </a:solidFill>
              </a:rPr>
              <a:t>Mitchell, A; Romano, GH; Groisman, B; </a:t>
            </a:r>
          </a:p>
          <a:p>
            <a:r>
              <a:rPr lang="en-US" sz="2000" dirty="0">
                <a:solidFill>
                  <a:srgbClr val="FFFF00"/>
                </a:solidFill>
              </a:rPr>
              <a:t>Yona, A; Dekel, E; Kupiec, M; Dahan, O; </a:t>
            </a:r>
          </a:p>
          <a:p>
            <a:r>
              <a:rPr lang="en-US" sz="2000" dirty="0">
                <a:solidFill>
                  <a:srgbClr val="F2F2F2"/>
                </a:solidFill>
              </a:rPr>
              <a:t>Pilpel, Y </a:t>
            </a:r>
            <a:r>
              <a:rPr lang="en-US" sz="2000" dirty="0">
                <a:solidFill>
                  <a:srgbClr val="FFFF00"/>
                </a:solidFill>
              </a:rPr>
              <a:t>(2009)  Adaptive prediction of environmental changes by microorganisms  </a:t>
            </a:r>
            <a:r>
              <a:rPr lang="en-US" sz="2000" b="1" dirty="0">
                <a:solidFill>
                  <a:srgbClr val="FFFF00"/>
                </a:solidFill>
              </a:rPr>
              <a:t>Nature.</a:t>
            </a:r>
            <a:endParaRPr lang="en-US" sz="2000" dirty="0">
              <a:solidFill>
                <a:srgbClr val="FFFF00"/>
              </a:solidFill>
            </a:endParaRPr>
          </a:p>
        </p:txBody>
      </p:sp>
      <p:pic>
        <p:nvPicPr>
          <p:cNvPr id="13" name="Picture 12" descr="Screen Shot 2019-06-05 at 11.42.11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287" y="753087"/>
            <a:ext cx="4212733" cy="1874598"/>
          </a:xfrm>
          <a:prstGeom prst="rect">
            <a:avLst/>
          </a:prstGeom>
        </p:spPr>
      </p:pic>
    </p:spTree>
    <p:extLst>
      <p:ext uri="{BB962C8B-B14F-4D97-AF65-F5344CB8AC3E}">
        <p14:creationId xmlns:p14="http://schemas.microsoft.com/office/powerpoint/2010/main" val="135879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5351" y="360383"/>
            <a:ext cx="8032699" cy="5987863"/>
          </a:xfrm>
          <a:prstGeom prst="rect">
            <a:avLst/>
          </a:prstGeom>
          <a:solidFill>
            <a:srgbClr val="7F7F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079219" y="1476375"/>
            <a:ext cx="5365750" cy="3794125"/>
          </a:xfrm>
          <a:prstGeom prst="rect">
            <a:avLst/>
          </a:prstGeom>
        </p:spPr>
      </p:pic>
      <p:sp>
        <p:nvSpPr>
          <p:cNvPr id="4" name="TextBox 3"/>
          <p:cNvSpPr txBox="1"/>
          <p:nvPr/>
        </p:nvSpPr>
        <p:spPr>
          <a:xfrm>
            <a:off x="2003713" y="630825"/>
            <a:ext cx="5612309" cy="523220"/>
          </a:xfrm>
          <a:prstGeom prst="rect">
            <a:avLst/>
          </a:prstGeom>
          <a:noFill/>
        </p:spPr>
        <p:txBody>
          <a:bodyPr wrap="none" rtlCol="0">
            <a:spAutoFit/>
          </a:bodyPr>
          <a:lstStyle/>
          <a:p>
            <a:r>
              <a:rPr lang="en-US" sz="2800" b="1" dirty="0"/>
              <a:t>BODY TYPE DICTATES WITHDRAWAL</a:t>
            </a:r>
          </a:p>
        </p:txBody>
      </p:sp>
      <p:pic>
        <p:nvPicPr>
          <p:cNvPr id="2" name="Picture 1"/>
          <p:cNvPicPr>
            <a:picLocks noChangeAspect="1"/>
          </p:cNvPicPr>
          <p:nvPr/>
        </p:nvPicPr>
        <p:blipFill>
          <a:blip r:embed="rId3"/>
          <a:stretch>
            <a:fillRect/>
          </a:stretch>
        </p:blipFill>
        <p:spPr>
          <a:xfrm>
            <a:off x="16496" y="0"/>
            <a:ext cx="9144000" cy="6858000"/>
          </a:xfrm>
          <a:prstGeom prst="rect">
            <a:avLst/>
          </a:prstGeom>
        </p:spPr>
      </p:pic>
      <p:sp>
        <p:nvSpPr>
          <p:cNvPr id="6" name="Rectangle 5"/>
          <p:cNvSpPr/>
          <p:nvPr/>
        </p:nvSpPr>
        <p:spPr>
          <a:xfrm>
            <a:off x="3826668" y="4905075"/>
            <a:ext cx="5333828" cy="148459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t>behavior is as old as life</a:t>
            </a:r>
          </a:p>
        </p:txBody>
      </p:sp>
      <p:sp>
        <p:nvSpPr>
          <p:cNvPr id="7" name="Oval 6"/>
          <p:cNvSpPr/>
          <p:nvPr/>
        </p:nvSpPr>
        <p:spPr>
          <a:xfrm>
            <a:off x="6541059" y="2522283"/>
            <a:ext cx="903910" cy="800172"/>
          </a:xfrm>
          <a:prstGeom prst="ellipse">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1287330" y="2570313"/>
            <a:ext cx="6570979" cy="800172"/>
          </a:xfrm>
          <a:prstGeom prst="ellipse">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1551758" y="5270500"/>
            <a:ext cx="903910" cy="800172"/>
          </a:xfrm>
          <a:prstGeom prst="ellipse">
            <a:avLst/>
          </a:prstGeom>
          <a:solidFill>
            <a:srgbClr val="FF0000">
              <a:alpha val="28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0772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937942" y="2054485"/>
            <a:ext cx="7348165" cy="2554545"/>
          </a:xfrm>
          <a:prstGeom prst="rect">
            <a:avLst/>
          </a:prstGeom>
          <a:noFill/>
        </p:spPr>
        <p:txBody>
          <a:bodyPr wrap="none" rtlCol="0">
            <a:spAutoFit/>
          </a:bodyPr>
          <a:lstStyle/>
          <a:p>
            <a:pPr algn="ctr"/>
            <a:r>
              <a:rPr lang="en-US" sz="4400" b="1" dirty="0">
                <a:solidFill>
                  <a:srgbClr val="FFFF00"/>
                </a:solidFill>
              </a:rPr>
              <a:t>Life is all about not being dead</a:t>
            </a:r>
          </a:p>
          <a:p>
            <a:pPr algn="ctr"/>
            <a:endParaRPr lang="en-US" sz="4400" b="1" dirty="0">
              <a:solidFill>
                <a:srgbClr val="FFFF00"/>
              </a:solidFill>
            </a:endParaRPr>
          </a:p>
          <a:p>
            <a:pPr algn="ctr"/>
            <a:r>
              <a:rPr lang="en-US" sz="3600" b="1" dirty="0">
                <a:solidFill>
                  <a:srgbClr val="FFFF00"/>
                </a:solidFill>
              </a:rPr>
              <a:t>without life, “danger” would be a </a:t>
            </a:r>
          </a:p>
          <a:p>
            <a:pPr algn="ctr"/>
            <a:r>
              <a:rPr lang="en-US" sz="3600" b="1" dirty="0">
                <a:solidFill>
                  <a:srgbClr val="FFFF00"/>
                </a:solidFill>
              </a:rPr>
              <a:t>meaningless notion</a:t>
            </a:r>
          </a:p>
        </p:txBody>
      </p:sp>
    </p:spTree>
    <p:extLst>
      <p:ext uri="{BB962C8B-B14F-4D97-AF65-F5344CB8AC3E}">
        <p14:creationId xmlns:p14="http://schemas.microsoft.com/office/powerpoint/2010/main" val="85908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mposite [V3 master 8.28.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987800"/>
            <a:ext cx="812800" cy="812800"/>
          </a:xfrm>
          <a:prstGeom prst="rect">
            <a:avLst/>
          </a:prstGeom>
        </p:spPr>
      </p:pic>
      <p:sp>
        <p:nvSpPr>
          <p:cNvPr id="5" name="TextBox 4"/>
          <p:cNvSpPr txBox="1"/>
          <p:nvPr/>
        </p:nvSpPr>
        <p:spPr>
          <a:xfrm>
            <a:off x="307180" y="1030091"/>
            <a:ext cx="8629986" cy="1938992"/>
          </a:xfrm>
          <a:prstGeom prst="rect">
            <a:avLst/>
          </a:prstGeom>
          <a:noFill/>
        </p:spPr>
        <p:txBody>
          <a:bodyPr wrap="none" rtlCol="0">
            <a:spAutoFit/>
          </a:bodyPr>
          <a:lstStyle/>
          <a:p>
            <a:pPr algn="ctr"/>
            <a:r>
              <a:rPr lang="en-US" sz="4000" dirty="0">
                <a:solidFill>
                  <a:srgbClr val="FF0000"/>
                </a:solidFill>
                <a:effectLst>
                  <a:outerShdw blurRad="193675" dist="88900" dir="1320000" algn="tl" rotWithShape="0">
                    <a:schemeClr val="bg1"/>
                  </a:outerShdw>
                </a:effectLst>
              </a:rPr>
              <a:t>“As soon as there is life, there is danger”</a:t>
            </a:r>
          </a:p>
          <a:p>
            <a:pPr algn="ctr"/>
            <a:r>
              <a:rPr lang="en-US" sz="4000" dirty="0">
                <a:solidFill>
                  <a:srgbClr val="FF0000"/>
                </a:solidFill>
                <a:effectLst>
                  <a:outerShdw blurRad="193675" dist="88900" dir="1320000" algn="tl" rotWithShape="0">
                    <a:schemeClr val="bg1"/>
                  </a:outerShdw>
                </a:effectLst>
              </a:rPr>
              <a:t>   </a:t>
            </a:r>
          </a:p>
          <a:p>
            <a:pPr algn="ctr"/>
            <a:r>
              <a:rPr lang="en-US" sz="4000" dirty="0">
                <a:solidFill>
                  <a:srgbClr val="FF0000"/>
                </a:solidFill>
                <a:effectLst>
                  <a:outerShdw blurRad="193675" dist="88900" dir="1320000" algn="tl" rotWithShape="0">
                    <a:schemeClr val="bg1"/>
                  </a:outerShdw>
                </a:effectLst>
              </a:rPr>
              <a:t>Ralph Waldo Emerson </a:t>
            </a:r>
          </a:p>
        </p:txBody>
      </p:sp>
    </p:spTree>
    <p:extLst>
      <p:ext uri="{BB962C8B-B14F-4D97-AF65-F5344CB8AC3E}">
        <p14:creationId xmlns:p14="http://schemas.microsoft.com/office/powerpoint/2010/main" val="1579260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1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361" y="2264693"/>
            <a:ext cx="3745424" cy="2308324"/>
          </a:xfrm>
          <a:prstGeom prst="rect">
            <a:avLst/>
          </a:prstGeom>
          <a:noFill/>
        </p:spPr>
        <p:txBody>
          <a:bodyPr wrap="none" rtlCol="0">
            <a:spAutoFit/>
          </a:bodyPr>
          <a:lstStyle/>
          <a:p>
            <a:r>
              <a:rPr lang="en-US" b="1" dirty="0"/>
              <a:t>SURVIVAL REQUIREMENTS OF A </a:t>
            </a:r>
            <a:r>
              <a:rPr lang="en-US" b="1" dirty="0">
                <a:solidFill>
                  <a:srgbClr val="FF0000"/>
                </a:solidFill>
              </a:rPr>
              <a:t>CELL</a:t>
            </a:r>
          </a:p>
          <a:p>
            <a:endParaRPr lang="en-US" dirty="0"/>
          </a:p>
          <a:p>
            <a:r>
              <a:rPr lang="en-US" b="1" i="1" dirty="0"/>
              <a:t>a- physiological viability</a:t>
            </a:r>
          </a:p>
          <a:p>
            <a:r>
              <a:rPr lang="en-US" dirty="0"/>
              <a:t>	-make energy</a:t>
            </a:r>
          </a:p>
          <a:p>
            <a:r>
              <a:rPr lang="en-US" dirty="0"/>
              <a:t>	-balance fluids and ions</a:t>
            </a:r>
          </a:p>
          <a:p>
            <a:r>
              <a:rPr lang="en-US" dirty="0"/>
              <a:t>	-withdraw from harmful agents</a:t>
            </a:r>
          </a:p>
          <a:p>
            <a:r>
              <a:rPr lang="en-US" b="1" i="1" dirty="0"/>
              <a:t>b- fecundity </a:t>
            </a:r>
          </a:p>
          <a:p>
            <a:r>
              <a:rPr lang="en-US" b="1" i="1" dirty="0"/>
              <a:t>	-</a:t>
            </a:r>
            <a:r>
              <a:rPr lang="en-US" dirty="0"/>
              <a:t>reproduction</a:t>
            </a:r>
            <a:endParaRPr lang="en-US" b="1" dirty="0"/>
          </a:p>
        </p:txBody>
      </p:sp>
      <p:sp>
        <p:nvSpPr>
          <p:cNvPr id="3" name="TextBox 2"/>
          <p:cNvSpPr txBox="1"/>
          <p:nvPr/>
        </p:nvSpPr>
        <p:spPr>
          <a:xfrm>
            <a:off x="4556375" y="2268638"/>
            <a:ext cx="4260176" cy="2585323"/>
          </a:xfrm>
          <a:prstGeom prst="rect">
            <a:avLst/>
          </a:prstGeom>
          <a:noFill/>
        </p:spPr>
        <p:txBody>
          <a:bodyPr wrap="none" rtlCol="0">
            <a:spAutoFit/>
          </a:bodyPr>
          <a:lstStyle/>
          <a:p>
            <a:r>
              <a:rPr lang="en-US" b="1" dirty="0"/>
              <a:t>SURVIVAL REQUIREMENTS OF AN </a:t>
            </a:r>
            <a:r>
              <a:rPr lang="en-US" b="1" dirty="0">
                <a:solidFill>
                  <a:srgbClr val="FF0000"/>
                </a:solidFill>
              </a:rPr>
              <a:t>ANIMAL</a:t>
            </a:r>
          </a:p>
          <a:p>
            <a:endParaRPr lang="en-US" dirty="0"/>
          </a:p>
          <a:p>
            <a:r>
              <a:rPr lang="en-US" b="1" i="1" dirty="0"/>
              <a:t>a-maintain physiological viability</a:t>
            </a:r>
          </a:p>
          <a:p>
            <a:r>
              <a:rPr lang="en-US" dirty="0"/>
              <a:t>	-make energy</a:t>
            </a:r>
          </a:p>
          <a:p>
            <a:r>
              <a:rPr lang="en-US" dirty="0"/>
              <a:t>	-balance fluids and ions</a:t>
            </a:r>
          </a:p>
          <a:p>
            <a:r>
              <a:rPr lang="en-US" dirty="0"/>
              <a:t>	-withdraw from harmful agents</a:t>
            </a:r>
          </a:p>
          <a:p>
            <a:r>
              <a:rPr lang="en-US" b="1" i="1" dirty="0"/>
              <a:t>b- fecundity </a:t>
            </a:r>
          </a:p>
          <a:p>
            <a:r>
              <a:rPr lang="en-US" b="1" i="1" dirty="0"/>
              <a:t>	-</a:t>
            </a:r>
            <a:r>
              <a:rPr lang="en-US" dirty="0"/>
              <a:t>reproduction</a:t>
            </a:r>
            <a:endParaRPr lang="en-US" b="1" dirty="0"/>
          </a:p>
          <a:p>
            <a:endParaRPr lang="en-US" b="1" i="1" dirty="0"/>
          </a:p>
        </p:txBody>
      </p:sp>
      <p:sp>
        <p:nvSpPr>
          <p:cNvPr id="5" name="TextBox 4"/>
          <p:cNvSpPr txBox="1"/>
          <p:nvPr/>
        </p:nvSpPr>
        <p:spPr>
          <a:xfrm>
            <a:off x="264633" y="373559"/>
            <a:ext cx="8637914" cy="769441"/>
          </a:xfrm>
          <a:prstGeom prst="rect">
            <a:avLst/>
          </a:prstGeom>
          <a:noFill/>
        </p:spPr>
        <p:txBody>
          <a:bodyPr wrap="none" rtlCol="0">
            <a:spAutoFit/>
          </a:bodyPr>
          <a:lstStyle/>
          <a:p>
            <a:pPr algn="ctr"/>
            <a:r>
              <a:rPr lang="en-US" sz="2200" b="1" dirty="0">
                <a:solidFill>
                  <a:srgbClr val="FF0000"/>
                </a:solidFill>
              </a:rPr>
              <a:t>BEHAVIOR DID NOT ARISE AND PERSIST FOR PSYCHOLOGICAL REASONS:</a:t>
            </a:r>
          </a:p>
          <a:p>
            <a:pPr algn="ctr"/>
            <a:r>
              <a:rPr lang="en-US" sz="2200" b="1" dirty="0">
                <a:solidFill>
                  <a:srgbClr val="FF0000"/>
                </a:solidFill>
              </a:rPr>
              <a:t>IT ‘S  PART OF THE ORGANISM’S SURVIAL TOOLKIT</a:t>
            </a:r>
          </a:p>
        </p:txBody>
      </p:sp>
    </p:spTree>
    <p:extLst>
      <p:ext uri="{BB962C8B-B14F-4D97-AF65-F5344CB8AC3E}">
        <p14:creationId xmlns:p14="http://schemas.microsoft.com/office/powerpoint/2010/main" val="394921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5207" y="223172"/>
            <a:ext cx="5242917" cy="369332"/>
          </a:xfrm>
          <a:prstGeom prst="rect">
            <a:avLst/>
          </a:prstGeom>
          <a:noFill/>
        </p:spPr>
        <p:txBody>
          <a:bodyPr wrap="none" rtlCol="0">
            <a:spAutoFit/>
          </a:bodyPr>
          <a:lstStyle/>
          <a:p>
            <a:pPr algn="ctr"/>
            <a:r>
              <a:rPr lang="en-US" b="1" dirty="0"/>
              <a:t>Survival Requirements vs. Tactics (implementations)</a:t>
            </a:r>
          </a:p>
        </p:txBody>
      </p:sp>
      <p:sp>
        <p:nvSpPr>
          <p:cNvPr id="3" name="TextBox 2"/>
          <p:cNvSpPr txBox="1"/>
          <p:nvPr/>
        </p:nvSpPr>
        <p:spPr>
          <a:xfrm>
            <a:off x="872499" y="2174837"/>
            <a:ext cx="5075889" cy="3200876"/>
          </a:xfrm>
          <a:prstGeom prst="rect">
            <a:avLst/>
          </a:prstGeom>
          <a:noFill/>
        </p:spPr>
        <p:txBody>
          <a:bodyPr wrap="square" rtlCol="0">
            <a:spAutoFit/>
          </a:bodyPr>
          <a:lstStyle/>
          <a:p>
            <a:r>
              <a:rPr lang="en-US" b="1" dirty="0"/>
              <a:t>SURVIAL REQUIREMENTS				</a:t>
            </a:r>
          </a:p>
          <a:p>
            <a:r>
              <a:rPr lang="en-US" b="1" dirty="0">
                <a:solidFill>
                  <a:srgbClr val="E46C0A"/>
                </a:solidFill>
              </a:rPr>
              <a:t>(species-general)</a:t>
            </a:r>
            <a:r>
              <a:rPr lang="en-US" b="1" dirty="0"/>
              <a:t>					</a:t>
            </a:r>
            <a:r>
              <a:rPr lang="en-US" b="1" dirty="0">
                <a:solidFill>
                  <a:srgbClr val="FF0000"/>
                </a:solidFill>
              </a:rPr>
              <a:t>	</a:t>
            </a:r>
            <a:endParaRPr lang="en-US" b="1" dirty="0"/>
          </a:p>
          <a:p>
            <a:r>
              <a:rPr lang="en-US" b="1" dirty="0"/>
              <a:t>			  		</a:t>
            </a:r>
          </a:p>
          <a:p>
            <a:r>
              <a:rPr lang="en-US" sz="1600" dirty="0"/>
              <a:t>-defense against harm</a:t>
            </a:r>
          </a:p>
          <a:p>
            <a:r>
              <a:rPr lang="en-US" sz="1600" dirty="0"/>
              <a:t>					</a:t>
            </a:r>
          </a:p>
          <a:p>
            <a:r>
              <a:rPr lang="en-US" sz="1600" dirty="0"/>
              <a:t>-energy management 	</a:t>
            </a:r>
          </a:p>
          <a:p>
            <a:r>
              <a:rPr lang="en-US" sz="1600" dirty="0"/>
              <a:t>		</a:t>
            </a:r>
          </a:p>
          <a:p>
            <a:r>
              <a:rPr lang="en-US" sz="1600" dirty="0"/>
              <a:t>-fluid and ion balance</a:t>
            </a:r>
          </a:p>
          <a:p>
            <a:endParaRPr lang="en-US" sz="1600" dirty="0"/>
          </a:p>
          <a:p>
            <a:r>
              <a:rPr lang="en-US" sz="1600" dirty="0"/>
              <a:t>-reproduction</a:t>
            </a:r>
          </a:p>
          <a:p>
            <a:endParaRPr lang="en-US" dirty="0"/>
          </a:p>
          <a:p>
            <a:endParaRPr lang="en-US" dirty="0"/>
          </a:p>
        </p:txBody>
      </p:sp>
      <p:sp>
        <p:nvSpPr>
          <p:cNvPr id="5" name="TextBox 4"/>
          <p:cNvSpPr txBox="1"/>
          <p:nvPr/>
        </p:nvSpPr>
        <p:spPr>
          <a:xfrm>
            <a:off x="143696" y="958289"/>
            <a:ext cx="8264252" cy="646331"/>
          </a:xfrm>
          <a:prstGeom prst="rect">
            <a:avLst/>
          </a:prstGeom>
          <a:noFill/>
        </p:spPr>
        <p:txBody>
          <a:bodyPr wrap="none" rtlCol="0">
            <a:spAutoFit/>
          </a:bodyPr>
          <a:lstStyle/>
          <a:p>
            <a:r>
              <a:rPr lang="en-US" b="1" dirty="0">
                <a:solidFill>
                  <a:srgbClr val="3366FF"/>
                </a:solidFill>
              </a:rPr>
              <a:t>Survival Requirements: </a:t>
            </a:r>
            <a:r>
              <a:rPr lang="en-US" dirty="0"/>
              <a:t>all animals must satisfy these to survive</a:t>
            </a:r>
          </a:p>
          <a:p>
            <a:r>
              <a:rPr lang="en-US" b="1" dirty="0">
                <a:solidFill>
                  <a:srgbClr val="3366FF"/>
                </a:solidFill>
              </a:rPr>
              <a:t>Survival Tactics (Implementations)</a:t>
            </a:r>
            <a:r>
              <a:rPr lang="en-US" dirty="0">
                <a:solidFill>
                  <a:srgbClr val="3366FF"/>
                </a:solidFill>
              </a:rPr>
              <a:t>: </a:t>
            </a:r>
            <a:r>
              <a:rPr lang="en-US" dirty="0"/>
              <a:t>each species’ unique solution tied to its body plan</a:t>
            </a:r>
          </a:p>
        </p:txBody>
      </p:sp>
      <p:sp>
        <p:nvSpPr>
          <p:cNvPr id="6" name="TextBox 5"/>
          <p:cNvSpPr txBox="1"/>
          <p:nvPr/>
        </p:nvSpPr>
        <p:spPr>
          <a:xfrm>
            <a:off x="3635807" y="2169316"/>
            <a:ext cx="6720975" cy="3200876"/>
          </a:xfrm>
          <a:prstGeom prst="rect">
            <a:avLst/>
          </a:prstGeom>
          <a:noFill/>
        </p:spPr>
        <p:txBody>
          <a:bodyPr wrap="square" rtlCol="0">
            <a:spAutoFit/>
          </a:bodyPr>
          <a:lstStyle/>
          <a:p>
            <a:r>
              <a:rPr lang="en-US" b="1" dirty="0"/>
              <a:t>SURVIAL IMPLEMENTATIONS				</a:t>
            </a:r>
          </a:p>
          <a:p>
            <a:r>
              <a:rPr lang="en-US" b="1" dirty="0"/>
              <a:t> </a:t>
            </a:r>
            <a:r>
              <a:rPr lang="en-US" b="1" dirty="0">
                <a:solidFill>
                  <a:srgbClr val="E46C0A"/>
                </a:solidFill>
              </a:rPr>
              <a:t>(species-specific)</a:t>
            </a:r>
            <a:r>
              <a:rPr lang="en-US" b="1" dirty="0"/>
              <a:t>					</a:t>
            </a:r>
            <a:r>
              <a:rPr lang="en-US" b="1" dirty="0">
                <a:solidFill>
                  <a:srgbClr val="FF0000"/>
                </a:solidFill>
              </a:rPr>
              <a:t>	</a:t>
            </a:r>
            <a:endParaRPr lang="en-US" b="1" dirty="0"/>
          </a:p>
          <a:p>
            <a:r>
              <a:rPr lang="en-US" b="1" dirty="0"/>
              <a:t>			  		</a:t>
            </a:r>
          </a:p>
          <a:p>
            <a:r>
              <a:rPr lang="en-US" sz="1600" dirty="0"/>
              <a:t>-freeze, fight, flee (run, fly, swim, climb) </a:t>
            </a:r>
          </a:p>
          <a:p>
            <a:r>
              <a:rPr lang="en-US" sz="1600" dirty="0"/>
              <a:t>				</a:t>
            </a:r>
          </a:p>
          <a:p>
            <a:r>
              <a:rPr lang="en-US" sz="1600" dirty="0"/>
              <a:t>-digestion (internal, external), photosynthesis</a:t>
            </a:r>
          </a:p>
          <a:p>
            <a:endParaRPr lang="en-US" sz="1600" dirty="0"/>
          </a:p>
          <a:p>
            <a:r>
              <a:rPr lang="en-US" sz="1600" dirty="0"/>
              <a:t>-drink, absorb</a:t>
            </a:r>
          </a:p>
          <a:p>
            <a:r>
              <a:rPr lang="en-US" sz="1600" dirty="0"/>
              <a:t>				</a:t>
            </a:r>
          </a:p>
          <a:p>
            <a:r>
              <a:rPr lang="en-US" sz="1600" dirty="0"/>
              <a:t>-asexual, sexual 						</a:t>
            </a:r>
          </a:p>
          <a:p>
            <a:endParaRPr lang="en-US" dirty="0"/>
          </a:p>
          <a:p>
            <a:endParaRPr lang="en-US" dirty="0"/>
          </a:p>
        </p:txBody>
      </p:sp>
      <p:cxnSp>
        <p:nvCxnSpPr>
          <p:cNvPr id="8" name="Straight Connector 7"/>
          <p:cNvCxnSpPr/>
          <p:nvPr/>
        </p:nvCxnSpPr>
        <p:spPr>
          <a:xfrm flipV="1">
            <a:off x="654465" y="2828121"/>
            <a:ext cx="6356297" cy="3116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4289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75351" y="360383"/>
            <a:ext cx="8032699" cy="5987863"/>
          </a:xfrm>
          <a:prstGeom prst="rect">
            <a:avLst/>
          </a:prstGeom>
          <a:solidFill>
            <a:srgbClr val="7F7F7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2079219" y="1476375"/>
            <a:ext cx="5365750" cy="3794125"/>
          </a:xfrm>
          <a:prstGeom prst="rect">
            <a:avLst/>
          </a:prstGeom>
        </p:spPr>
      </p:pic>
      <p:sp>
        <p:nvSpPr>
          <p:cNvPr id="4" name="TextBox 3"/>
          <p:cNvSpPr txBox="1"/>
          <p:nvPr/>
        </p:nvSpPr>
        <p:spPr>
          <a:xfrm>
            <a:off x="2003713" y="630825"/>
            <a:ext cx="5612309" cy="523220"/>
          </a:xfrm>
          <a:prstGeom prst="rect">
            <a:avLst/>
          </a:prstGeom>
          <a:noFill/>
        </p:spPr>
        <p:txBody>
          <a:bodyPr wrap="none" rtlCol="0">
            <a:spAutoFit/>
          </a:bodyPr>
          <a:lstStyle/>
          <a:p>
            <a:r>
              <a:rPr lang="en-US" sz="2800" b="1" dirty="0"/>
              <a:t>BODY TYPE DICTATES WITHDRAWAL</a:t>
            </a:r>
          </a:p>
        </p:txBody>
      </p:sp>
      <p:sp>
        <p:nvSpPr>
          <p:cNvPr id="2" name="TextBox 1"/>
          <p:cNvSpPr txBox="1"/>
          <p:nvPr/>
        </p:nvSpPr>
        <p:spPr>
          <a:xfrm>
            <a:off x="3619104" y="1271158"/>
            <a:ext cx="2095445" cy="4247317"/>
          </a:xfrm>
          <a:prstGeom prst="rect">
            <a:avLst/>
          </a:prstGeom>
          <a:solidFill>
            <a:srgbClr val="FFFF00"/>
          </a:solidFill>
        </p:spPr>
        <p:txBody>
          <a:bodyPr wrap="none" rtlCol="0">
            <a:spAutoFit/>
          </a:bodyPr>
          <a:lstStyle/>
          <a:p>
            <a:pPr algn="ctr"/>
            <a:r>
              <a:rPr lang="en-US" dirty="0"/>
              <a:t>IT’S NOT</a:t>
            </a:r>
          </a:p>
          <a:p>
            <a:pPr algn="ctr"/>
            <a:r>
              <a:rPr lang="en-US" dirty="0"/>
              <a:t>BEHAVIOR THAT</a:t>
            </a:r>
          </a:p>
          <a:p>
            <a:pPr algn="ctr"/>
            <a:r>
              <a:rPr lang="en-US" dirty="0"/>
              <a:t>IS CONSERVED.</a:t>
            </a:r>
          </a:p>
          <a:p>
            <a:pPr algn="ctr"/>
            <a:r>
              <a:rPr lang="en-US" dirty="0"/>
              <a:t>IT’S SURVIVAL </a:t>
            </a:r>
          </a:p>
          <a:p>
            <a:pPr algn="ctr"/>
            <a:r>
              <a:rPr lang="en-US" dirty="0"/>
              <a:t>REQUIREMENTS.</a:t>
            </a:r>
          </a:p>
          <a:p>
            <a:pPr algn="ctr"/>
            <a:endParaRPr lang="en-US" dirty="0"/>
          </a:p>
          <a:p>
            <a:pPr algn="ctr"/>
            <a:r>
              <a:rPr lang="en-US" dirty="0"/>
              <a:t>YOU HAVE TO BE</a:t>
            </a:r>
          </a:p>
          <a:p>
            <a:pPr algn="ctr"/>
            <a:r>
              <a:rPr lang="en-US" dirty="0"/>
              <a:t>ABLE TO ESCAPE </a:t>
            </a:r>
          </a:p>
          <a:p>
            <a:pPr algn="ctr"/>
            <a:r>
              <a:rPr lang="en-US" dirty="0"/>
              <a:t>FROM HARM BUT </a:t>
            </a:r>
          </a:p>
          <a:p>
            <a:pPr algn="ctr"/>
            <a:r>
              <a:rPr lang="en-US" dirty="0"/>
              <a:t>THE WAY YOU DO IT </a:t>
            </a:r>
          </a:p>
          <a:p>
            <a:pPr algn="ctr"/>
            <a:r>
              <a:rPr lang="en-US" dirty="0"/>
              <a:t>IS DICTATED BY THE </a:t>
            </a:r>
          </a:p>
          <a:p>
            <a:pPr algn="ctr"/>
            <a:r>
              <a:rPr lang="en-US" dirty="0"/>
              <a:t>BODY YOUR</a:t>
            </a:r>
          </a:p>
          <a:p>
            <a:pPr algn="ctr"/>
            <a:r>
              <a:rPr lang="en-US" dirty="0"/>
              <a:t>SPECIES EVOLVED</a:t>
            </a:r>
          </a:p>
          <a:p>
            <a:pPr algn="ctr"/>
            <a:r>
              <a:rPr lang="en-US" dirty="0"/>
              <a:t>TO ADAPT YOU ITS</a:t>
            </a:r>
          </a:p>
          <a:p>
            <a:pPr algn="ctr"/>
            <a:r>
              <a:rPr lang="en-US" dirty="0"/>
              <a:t>ENVIRONMENT</a:t>
            </a:r>
          </a:p>
        </p:txBody>
      </p:sp>
    </p:spTree>
    <p:extLst>
      <p:ext uri="{BB962C8B-B14F-4D97-AF65-F5344CB8AC3E}">
        <p14:creationId xmlns:p14="http://schemas.microsoft.com/office/powerpoint/2010/main" val="232655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565" y="877460"/>
            <a:ext cx="7992392" cy="461665"/>
          </a:xfrm>
          <a:prstGeom prst="rect">
            <a:avLst/>
          </a:prstGeom>
          <a:noFill/>
        </p:spPr>
        <p:txBody>
          <a:bodyPr wrap="none" rtlCol="0">
            <a:spAutoFit/>
          </a:bodyPr>
          <a:lstStyle/>
          <a:p>
            <a:pPr algn="ctr"/>
            <a:r>
              <a:rPr lang="en-US" sz="2400" b="1" dirty="0">
                <a:solidFill>
                  <a:srgbClr val="FF0000"/>
                </a:solidFill>
              </a:rPr>
              <a:t>PROJECTING HUMAN EXPEREINCE ONTO OTHER ORGANISMS</a:t>
            </a:r>
          </a:p>
        </p:txBody>
      </p:sp>
      <p:sp>
        <p:nvSpPr>
          <p:cNvPr id="6" name="TextBox 5"/>
          <p:cNvSpPr txBox="1"/>
          <p:nvPr/>
        </p:nvSpPr>
        <p:spPr>
          <a:xfrm>
            <a:off x="1569162" y="2097088"/>
            <a:ext cx="6720975" cy="2462213"/>
          </a:xfrm>
          <a:prstGeom prst="rect">
            <a:avLst/>
          </a:prstGeom>
          <a:noFill/>
        </p:spPr>
        <p:txBody>
          <a:bodyPr wrap="square" rtlCol="0">
            <a:spAutoFit/>
          </a:bodyPr>
          <a:lstStyle/>
          <a:p>
            <a:r>
              <a:rPr lang="en-US" b="1" dirty="0"/>
              <a:t>SURVIAL IMPLEMENTATIONS </a:t>
            </a:r>
          </a:p>
          <a:p>
            <a:r>
              <a:rPr lang="en-US" b="1" dirty="0"/>
              <a:t>IN MAMMALIAN BEHAVIOR			</a:t>
            </a:r>
          </a:p>
          <a:p>
            <a:r>
              <a:rPr lang="en-US" b="1" dirty="0"/>
              <a:t>					</a:t>
            </a:r>
            <a:r>
              <a:rPr lang="en-US" b="1" dirty="0">
                <a:solidFill>
                  <a:srgbClr val="FF0000"/>
                </a:solidFill>
              </a:rPr>
              <a:t>	</a:t>
            </a:r>
            <a:r>
              <a:rPr lang="en-US" b="1" dirty="0"/>
              <a:t>		  		</a:t>
            </a:r>
          </a:p>
          <a:p>
            <a:r>
              <a:rPr lang="en-US" sz="1600" b="1" dirty="0"/>
              <a:t>-DEFENSE: </a:t>
            </a:r>
            <a:r>
              <a:rPr lang="en-US" sz="1600" dirty="0"/>
              <a:t>freeze, flee</a:t>
            </a:r>
            <a:r>
              <a:rPr lang="mr-IN" sz="1600" dirty="0"/>
              <a:t>………………………</a:t>
            </a:r>
            <a:r>
              <a:rPr lang="en-US" sz="1600" dirty="0"/>
              <a:t> 				</a:t>
            </a:r>
          </a:p>
          <a:p>
            <a:r>
              <a:rPr lang="en-US" sz="1600" b="1" dirty="0"/>
              <a:t>-ENERGY MANAGEMENT: </a:t>
            </a:r>
            <a:r>
              <a:rPr lang="en-US" sz="1600" dirty="0"/>
              <a:t>seek food</a:t>
            </a:r>
            <a:r>
              <a:rPr lang="mr-IN" sz="1600" dirty="0"/>
              <a:t>……</a:t>
            </a:r>
            <a:r>
              <a:rPr lang="en-US" sz="1600" dirty="0"/>
              <a:t>. </a:t>
            </a:r>
          </a:p>
          <a:p>
            <a:r>
              <a:rPr lang="en-US" sz="1600" b="1" dirty="0"/>
              <a:t>-FLUID AND ION BALANCE</a:t>
            </a:r>
            <a:r>
              <a:rPr lang="en-US" sz="1600" dirty="0"/>
              <a:t>: drink </a:t>
            </a:r>
            <a:r>
              <a:rPr lang="mr-IN" sz="1600" dirty="0"/>
              <a:t>………</a:t>
            </a:r>
            <a:r>
              <a:rPr lang="en-US" sz="1600" dirty="0"/>
              <a:t>..				</a:t>
            </a:r>
          </a:p>
          <a:p>
            <a:r>
              <a:rPr lang="en-US" sz="1600" b="1" dirty="0"/>
              <a:t>-REPRODUCTION</a:t>
            </a:r>
            <a:r>
              <a:rPr lang="en-US" sz="1600" dirty="0"/>
              <a:t>: sexual intercourse </a:t>
            </a:r>
            <a:r>
              <a:rPr lang="mr-IN" sz="1600" dirty="0"/>
              <a:t>……</a:t>
            </a:r>
            <a:r>
              <a:rPr lang="en-US" sz="1600" dirty="0"/>
              <a:t>						</a:t>
            </a:r>
          </a:p>
          <a:p>
            <a:endParaRPr lang="en-US" dirty="0"/>
          </a:p>
          <a:p>
            <a:endParaRPr lang="en-US" dirty="0"/>
          </a:p>
        </p:txBody>
      </p:sp>
      <p:sp>
        <p:nvSpPr>
          <p:cNvPr id="7" name="TextBox 6"/>
          <p:cNvSpPr txBox="1"/>
          <p:nvPr/>
        </p:nvSpPr>
        <p:spPr>
          <a:xfrm>
            <a:off x="5024674" y="2050964"/>
            <a:ext cx="1480343" cy="707886"/>
          </a:xfrm>
          <a:prstGeom prst="rect">
            <a:avLst/>
          </a:prstGeom>
          <a:noFill/>
        </p:spPr>
        <p:txBody>
          <a:bodyPr wrap="none" rtlCol="0">
            <a:spAutoFit/>
          </a:bodyPr>
          <a:lstStyle/>
          <a:p>
            <a:r>
              <a:rPr lang="en-US" sz="2000" b="1" dirty="0">
                <a:solidFill>
                  <a:srgbClr val="FF0000"/>
                </a:solidFill>
              </a:rPr>
              <a:t>HUMAN </a:t>
            </a:r>
          </a:p>
          <a:p>
            <a:r>
              <a:rPr lang="en-US" sz="2000" b="1" dirty="0">
                <a:solidFill>
                  <a:srgbClr val="FF0000"/>
                </a:solidFill>
              </a:rPr>
              <a:t>EXPEREINCE</a:t>
            </a:r>
          </a:p>
        </p:txBody>
      </p:sp>
      <p:cxnSp>
        <p:nvCxnSpPr>
          <p:cNvPr id="9" name="Straight Connector 8"/>
          <p:cNvCxnSpPr/>
          <p:nvPr/>
        </p:nvCxnSpPr>
        <p:spPr>
          <a:xfrm>
            <a:off x="1723082" y="2839133"/>
            <a:ext cx="4378528" cy="4337"/>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03094" y="2978312"/>
            <a:ext cx="1051590" cy="1077218"/>
          </a:xfrm>
          <a:prstGeom prst="rect">
            <a:avLst/>
          </a:prstGeom>
          <a:noFill/>
        </p:spPr>
        <p:txBody>
          <a:bodyPr wrap="none" rtlCol="0">
            <a:spAutoFit/>
          </a:bodyPr>
          <a:lstStyle/>
          <a:p>
            <a:r>
              <a:rPr lang="en-US" sz="1600" b="1" dirty="0">
                <a:solidFill>
                  <a:srgbClr val="FF0000"/>
                </a:solidFill>
              </a:rPr>
              <a:t>FEAR</a:t>
            </a:r>
          </a:p>
          <a:p>
            <a:r>
              <a:rPr lang="en-US" sz="1600" b="1" dirty="0">
                <a:solidFill>
                  <a:srgbClr val="FF0000"/>
                </a:solidFill>
              </a:rPr>
              <a:t>HUNGER</a:t>
            </a:r>
          </a:p>
          <a:p>
            <a:r>
              <a:rPr lang="en-US" sz="1600" b="1" dirty="0">
                <a:solidFill>
                  <a:srgbClr val="FF0000"/>
                </a:solidFill>
              </a:rPr>
              <a:t>THIRST</a:t>
            </a:r>
          </a:p>
          <a:p>
            <a:r>
              <a:rPr lang="en-US" sz="1600" b="1" dirty="0">
                <a:solidFill>
                  <a:srgbClr val="FF0000"/>
                </a:solidFill>
              </a:rPr>
              <a:t>PLEASURE</a:t>
            </a:r>
          </a:p>
        </p:txBody>
      </p:sp>
      <p:pic>
        <p:nvPicPr>
          <p:cNvPr id="11" name="Picture 10" descr="01-3_v03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0" y="10886"/>
            <a:ext cx="9144000" cy="6858000"/>
          </a:xfrm>
          <a:prstGeom prst="rect">
            <a:avLst/>
          </a:prstGeom>
        </p:spPr>
      </p:pic>
      <p:sp>
        <p:nvSpPr>
          <p:cNvPr id="13" name="TextBox 12"/>
          <p:cNvSpPr txBox="1"/>
          <p:nvPr/>
        </p:nvSpPr>
        <p:spPr>
          <a:xfrm>
            <a:off x="1011631" y="303255"/>
            <a:ext cx="7025641" cy="1077218"/>
          </a:xfrm>
          <a:prstGeom prst="rect">
            <a:avLst/>
          </a:prstGeom>
          <a:noFill/>
        </p:spPr>
        <p:txBody>
          <a:bodyPr wrap="none" rtlCol="0">
            <a:spAutoFit/>
          </a:bodyPr>
          <a:lstStyle/>
          <a:p>
            <a:pPr algn="ctr"/>
            <a:r>
              <a:rPr lang="en-US" sz="2000" b="1" dirty="0">
                <a:solidFill>
                  <a:srgbClr val="FF0000"/>
                </a:solidFill>
              </a:rPr>
              <a:t>Our survival responses are a direct manifestation of this history.</a:t>
            </a:r>
          </a:p>
          <a:p>
            <a:pPr algn="ctr"/>
            <a:r>
              <a:rPr lang="en-US" sz="2000" b="1" dirty="0">
                <a:solidFill>
                  <a:srgbClr val="FF0000"/>
                </a:solidFill>
              </a:rPr>
              <a:t>This is why we have an amygdala defensive survival circuit.</a:t>
            </a:r>
          </a:p>
          <a:p>
            <a:pPr algn="ctr"/>
            <a:endParaRPr lang="en-US" sz="2400" b="1" dirty="0">
              <a:solidFill>
                <a:srgbClr val="FF0000"/>
              </a:solidFill>
            </a:endParaRPr>
          </a:p>
        </p:txBody>
      </p:sp>
      <p:sp>
        <p:nvSpPr>
          <p:cNvPr id="17" name="TextBox 16"/>
          <p:cNvSpPr txBox="1"/>
          <p:nvPr/>
        </p:nvSpPr>
        <p:spPr>
          <a:xfrm>
            <a:off x="1369249" y="2875272"/>
            <a:ext cx="4003019" cy="1631216"/>
          </a:xfrm>
          <a:prstGeom prst="rect">
            <a:avLst/>
          </a:prstGeom>
          <a:noFill/>
        </p:spPr>
        <p:txBody>
          <a:bodyPr wrap="none" rtlCol="0">
            <a:spAutoFit/>
          </a:bodyPr>
          <a:lstStyle/>
          <a:p>
            <a:r>
              <a:rPr lang="en-US" sz="2000" b="1" dirty="0">
                <a:solidFill>
                  <a:srgbClr val="FF0000"/>
                </a:solidFill>
              </a:rPr>
              <a:t>Projecting our emotions onto other </a:t>
            </a:r>
          </a:p>
          <a:p>
            <a:r>
              <a:rPr lang="en-US" sz="2000" b="1" dirty="0">
                <a:solidFill>
                  <a:srgbClr val="FF0000"/>
                </a:solidFill>
              </a:rPr>
              <a:t>organisms on the basis of analogy </a:t>
            </a:r>
          </a:p>
          <a:p>
            <a:r>
              <a:rPr lang="en-US" sz="2000" b="1" dirty="0">
                <a:solidFill>
                  <a:srgbClr val="FF0000"/>
                </a:solidFill>
              </a:rPr>
              <a:t>with human behavior conflates our </a:t>
            </a:r>
          </a:p>
          <a:p>
            <a:r>
              <a:rPr lang="en-US" sz="2000" b="1" dirty="0">
                <a:solidFill>
                  <a:srgbClr val="FF0000"/>
                </a:solidFill>
              </a:rPr>
              <a:t>emotions with the history </a:t>
            </a:r>
          </a:p>
          <a:p>
            <a:r>
              <a:rPr lang="en-US" sz="2000" b="1" dirty="0">
                <a:solidFill>
                  <a:srgbClr val="FF0000"/>
                </a:solidFill>
              </a:rPr>
              <a:t>survival behaviors</a:t>
            </a:r>
          </a:p>
        </p:txBody>
      </p:sp>
      <p:sp>
        <p:nvSpPr>
          <p:cNvPr id="15" name="Freeform 14"/>
          <p:cNvSpPr/>
          <p:nvPr/>
        </p:nvSpPr>
        <p:spPr>
          <a:xfrm>
            <a:off x="537344" y="1908785"/>
            <a:ext cx="8255519" cy="3992302"/>
          </a:xfrm>
          <a:custGeom>
            <a:avLst/>
            <a:gdLst>
              <a:gd name="connsiteX0" fmla="*/ 1559860 w 8255519"/>
              <a:gd name="connsiteY0" fmla="*/ 73324 h 3992302"/>
              <a:gd name="connsiteX1" fmla="*/ 5946671 w 8255519"/>
              <a:gd name="connsiteY1" fmla="*/ 15592 h 3992302"/>
              <a:gd name="connsiteX2" fmla="*/ 7408941 w 8255519"/>
              <a:gd name="connsiteY2" fmla="*/ 323493 h 3992302"/>
              <a:gd name="connsiteX3" fmla="*/ 4715285 w 8255519"/>
              <a:gd name="connsiteY3" fmla="*/ 2228626 h 3992302"/>
              <a:gd name="connsiteX4" fmla="*/ 3445419 w 8255519"/>
              <a:gd name="connsiteY4" fmla="*/ 2940646 h 3992302"/>
              <a:gd name="connsiteX5" fmla="*/ 1463658 w 8255519"/>
              <a:gd name="connsiteY5" fmla="*/ 2921402 h 3992302"/>
              <a:gd name="connsiteX6" fmla="*/ 270753 w 8255519"/>
              <a:gd name="connsiteY6" fmla="*/ 2902159 h 3992302"/>
              <a:gd name="connsiteX7" fmla="*/ 1387 w 8255519"/>
              <a:gd name="connsiteY7" fmla="*/ 3383253 h 3992302"/>
              <a:gd name="connsiteX8" fmla="*/ 328474 w 8255519"/>
              <a:gd name="connsiteY8" fmla="*/ 3902835 h 3992302"/>
              <a:gd name="connsiteX9" fmla="*/ 1521379 w 8255519"/>
              <a:gd name="connsiteY9" fmla="*/ 3864347 h 3992302"/>
              <a:gd name="connsiteX10" fmla="*/ 2367956 w 8255519"/>
              <a:gd name="connsiteY10" fmla="*/ 3979810 h 3992302"/>
              <a:gd name="connsiteX11" fmla="*/ 4619083 w 8255519"/>
              <a:gd name="connsiteY11" fmla="*/ 3517959 h 3992302"/>
              <a:gd name="connsiteX12" fmla="*/ 5369459 w 8255519"/>
              <a:gd name="connsiteY12" fmla="*/ 2882915 h 3992302"/>
              <a:gd name="connsiteX13" fmla="*/ 5773507 w 8255519"/>
              <a:gd name="connsiteY13" fmla="*/ 2536527 h 3992302"/>
              <a:gd name="connsiteX14" fmla="*/ 6658566 w 8255519"/>
              <a:gd name="connsiteY14" fmla="*/ 2536527 h 3992302"/>
              <a:gd name="connsiteX15" fmla="*/ 7428182 w 8255519"/>
              <a:gd name="connsiteY15" fmla="*/ 2440308 h 3992302"/>
              <a:gd name="connsiteX16" fmla="*/ 8255519 w 8255519"/>
              <a:gd name="connsiteY16" fmla="*/ 2093920 h 3992302"/>
              <a:gd name="connsiteX17" fmla="*/ 8255519 w 8255519"/>
              <a:gd name="connsiteY17" fmla="*/ 2093920 h 399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55519" h="3992302">
                <a:moveTo>
                  <a:pt x="1559860" y="73324"/>
                </a:moveTo>
                <a:cubicBezTo>
                  <a:pt x="3265842" y="23610"/>
                  <a:pt x="4971824" y="-26103"/>
                  <a:pt x="5946671" y="15592"/>
                </a:cubicBezTo>
                <a:cubicBezTo>
                  <a:pt x="6921518" y="57287"/>
                  <a:pt x="7614172" y="-45346"/>
                  <a:pt x="7408941" y="323493"/>
                </a:cubicBezTo>
                <a:cubicBezTo>
                  <a:pt x="7203710" y="692332"/>
                  <a:pt x="5375872" y="1792434"/>
                  <a:pt x="4715285" y="2228626"/>
                </a:cubicBezTo>
                <a:cubicBezTo>
                  <a:pt x="4054698" y="2664818"/>
                  <a:pt x="3987357" y="2825183"/>
                  <a:pt x="3445419" y="2940646"/>
                </a:cubicBezTo>
                <a:cubicBezTo>
                  <a:pt x="2903481" y="3056109"/>
                  <a:pt x="1463658" y="2921402"/>
                  <a:pt x="1463658" y="2921402"/>
                </a:cubicBezTo>
                <a:cubicBezTo>
                  <a:pt x="934547" y="2914988"/>
                  <a:pt x="514465" y="2825184"/>
                  <a:pt x="270753" y="2902159"/>
                </a:cubicBezTo>
                <a:cubicBezTo>
                  <a:pt x="27041" y="2979134"/>
                  <a:pt x="-8233" y="3216474"/>
                  <a:pt x="1387" y="3383253"/>
                </a:cubicBezTo>
                <a:cubicBezTo>
                  <a:pt x="11007" y="3550032"/>
                  <a:pt x="75142" y="3822653"/>
                  <a:pt x="328474" y="3902835"/>
                </a:cubicBezTo>
                <a:cubicBezTo>
                  <a:pt x="581806" y="3983017"/>
                  <a:pt x="1181465" y="3851518"/>
                  <a:pt x="1521379" y="3864347"/>
                </a:cubicBezTo>
                <a:cubicBezTo>
                  <a:pt x="1861293" y="3877176"/>
                  <a:pt x="1851672" y="4037541"/>
                  <a:pt x="2367956" y="3979810"/>
                </a:cubicBezTo>
                <a:cubicBezTo>
                  <a:pt x="2884240" y="3922079"/>
                  <a:pt x="4118833" y="3700775"/>
                  <a:pt x="4619083" y="3517959"/>
                </a:cubicBezTo>
                <a:cubicBezTo>
                  <a:pt x="5119333" y="3335143"/>
                  <a:pt x="5369459" y="2882915"/>
                  <a:pt x="5369459" y="2882915"/>
                </a:cubicBezTo>
                <a:cubicBezTo>
                  <a:pt x="5561863" y="2719343"/>
                  <a:pt x="5558656" y="2594258"/>
                  <a:pt x="5773507" y="2536527"/>
                </a:cubicBezTo>
                <a:cubicBezTo>
                  <a:pt x="5988358" y="2478796"/>
                  <a:pt x="6382787" y="2552564"/>
                  <a:pt x="6658566" y="2536527"/>
                </a:cubicBezTo>
                <a:cubicBezTo>
                  <a:pt x="6934345" y="2520490"/>
                  <a:pt x="7162023" y="2514076"/>
                  <a:pt x="7428182" y="2440308"/>
                </a:cubicBezTo>
                <a:cubicBezTo>
                  <a:pt x="7694341" y="2366540"/>
                  <a:pt x="8255519" y="2093920"/>
                  <a:pt x="8255519" y="2093920"/>
                </a:cubicBezTo>
                <a:lnTo>
                  <a:pt x="8255519" y="2093920"/>
                </a:lnTo>
              </a:path>
            </a:pathLst>
          </a:custGeom>
          <a:ln w="57150" cmpd="sng">
            <a:solidFill>
              <a:srgbClr val="FFFF00"/>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38932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6578" y="1058408"/>
            <a:ext cx="8141422" cy="4401205"/>
          </a:xfrm>
          <a:prstGeom prst="rect">
            <a:avLst/>
          </a:prstGeom>
          <a:noFill/>
        </p:spPr>
        <p:txBody>
          <a:bodyPr wrap="none" rtlCol="0">
            <a:spAutoFit/>
          </a:bodyPr>
          <a:lstStyle/>
          <a:p>
            <a:r>
              <a:rPr lang="en-US" sz="2800" b="1" dirty="0"/>
              <a:t>Reporter:   </a:t>
            </a:r>
            <a:r>
              <a:rPr lang="en-US" sz="2800" dirty="0"/>
              <a:t>Charles, you talk about human bodies in </a:t>
            </a:r>
          </a:p>
          <a:p>
            <a:r>
              <a:rPr lang="en-US" sz="2800" dirty="0"/>
              <a:t>terms of animal parts but you talk about animals as </a:t>
            </a:r>
          </a:p>
          <a:p>
            <a:r>
              <a:rPr lang="en-US" sz="2800" dirty="0"/>
              <a:t>if they have emotions. Why do you switch </a:t>
            </a:r>
          </a:p>
          <a:p>
            <a:r>
              <a:rPr lang="en-US" sz="2800" dirty="0"/>
              <a:t>the emphasis?</a:t>
            </a:r>
          </a:p>
          <a:p>
            <a:endParaRPr lang="en-US" sz="2800" dirty="0"/>
          </a:p>
          <a:p>
            <a:r>
              <a:rPr lang="en-US" sz="2800" b="1" dirty="0"/>
              <a:t>Charles:  </a:t>
            </a:r>
            <a:r>
              <a:rPr lang="en-US" sz="2800" dirty="0"/>
              <a:t>It’s kinder, and more acceptable to the public</a:t>
            </a:r>
          </a:p>
          <a:p>
            <a:r>
              <a:rPr lang="en-US" sz="2800" dirty="0"/>
              <a:t>to think of animals in human terms than to treat </a:t>
            </a:r>
          </a:p>
          <a:p>
            <a:r>
              <a:rPr lang="en-US" sz="2800" dirty="0"/>
              <a:t>humans as animals.</a:t>
            </a:r>
          </a:p>
          <a:p>
            <a:endParaRPr lang="en-US" sz="2800" dirty="0"/>
          </a:p>
          <a:p>
            <a:endParaRPr lang="en-US" sz="2800" dirty="0"/>
          </a:p>
        </p:txBody>
      </p:sp>
    </p:spTree>
    <p:extLst>
      <p:ext uri="{BB962C8B-B14F-4D97-AF65-F5344CB8AC3E}">
        <p14:creationId xmlns:p14="http://schemas.microsoft.com/office/powerpoint/2010/main" val="1460111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7565" y="877460"/>
            <a:ext cx="7992392" cy="461665"/>
          </a:xfrm>
          <a:prstGeom prst="rect">
            <a:avLst/>
          </a:prstGeom>
          <a:noFill/>
        </p:spPr>
        <p:txBody>
          <a:bodyPr wrap="none" rtlCol="0">
            <a:spAutoFit/>
          </a:bodyPr>
          <a:lstStyle/>
          <a:p>
            <a:pPr algn="ctr"/>
            <a:r>
              <a:rPr lang="en-US" sz="2400" b="1" dirty="0">
                <a:solidFill>
                  <a:srgbClr val="FF0000"/>
                </a:solidFill>
              </a:rPr>
              <a:t>PROJECTING HUMAN EXPEREINCE ONTO OTHER ORGANISMS</a:t>
            </a:r>
          </a:p>
        </p:txBody>
      </p:sp>
      <p:sp>
        <p:nvSpPr>
          <p:cNvPr id="6" name="TextBox 5"/>
          <p:cNvSpPr txBox="1"/>
          <p:nvPr/>
        </p:nvSpPr>
        <p:spPr>
          <a:xfrm>
            <a:off x="1569162" y="2097088"/>
            <a:ext cx="6720975" cy="2462213"/>
          </a:xfrm>
          <a:prstGeom prst="rect">
            <a:avLst/>
          </a:prstGeom>
          <a:noFill/>
        </p:spPr>
        <p:txBody>
          <a:bodyPr wrap="square" rtlCol="0">
            <a:spAutoFit/>
          </a:bodyPr>
          <a:lstStyle/>
          <a:p>
            <a:r>
              <a:rPr lang="en-US" b="1" dirty="0"/>
              <a:t>SURVIAL IMPLEMENTATIONS </a:t>
            </a:r>
          </a:p>
          <a:p>
            <a:r>
              <a:rPr lang="en-US" b="1" dirty="0"/>
              <a:t>IN MAMMALIAN BEHAVIOR			</a:t>
            </a:r>
          </a:p>
          <a:p>
            <a:r>
              <a:rPr lang="en-US" b="1" dirty="0"/>
              <a:t>					</a:t>
            </a:r>
            <a:r>
              <a:rPr lang="en-US" b="1" dirty="0">
                <a:solidFill>
                  <a:srgbClr val="FF0000"/>
                </a:solidFill>
              </a:rPr>
              <a:t>	</a:t>
            </a:r>
            <a:r>
              <a:rPr lang="en-US" b="1" dirty="0"/>
              <a:t>		  		</a:t>
            </a:r>
          </a:p>
          <a:p>
            <a:r>
              <a:rPr lang="en-US" sz="1600" b="1" dirty="0"/>
              <a:t>-DEFENSE: </a:t>
            </a:r>
            <a:r>
              <a:rPr lang="en-US" sz="1600" dirty="0"/>
              <a:t>freeze, flee</a:t>
            </a:r>
            <a:r>
              <a:rPr lang="mr-IN" sz="1600" dirty="0"/>
              <a:t>………………………</a:t>
            </a:r>
            <a:r>
              <a:rPr lang="en-US" sz="1600" dirty="0"/>
              <a:t> 				</a:t>
            </a:r>
          </a:p>
          <a:p>
            <a:r>
              <a:rPr lang="en-US" sz="1600" b="1" dirty="0"/>
              <a:t>-ENERGY MANAGEMENT: </a:t>
            </a:r>
            <a:r>
              <a:rPr lang="en-US" sz="1600" dirty="0"/>
              <a:t>seek food</a:t>
            </a:r>
            <a:r>
              <a:rPr lang="mr-IN" sz="1600" dirty="0"/>
              <a:t>……</a:t>
            </a:r>
            <a:r>
              <a:rPr lang="en-US" sz="1600" dirty="0"/>
              <a:t>. </a:t>
            </a:r>
          </a:p>
          <a:p>
            <a:r>
              <a:rPr lang="en-US" sz="1600" b="1" dirty="0"/>
              <a:t>-FLUID AND ION BALANCE</a:t>
            </a:r>
            <a:r>
              <a:rPr lang="en-US" sz="1600" dirty="0"/>
              <a:t>: drink </a:t>
            </a:r>
            <a:r>
              <a:rPr lang="mr-IN" sz="1600" dirty="0"/>
              <a:t>………</a:t>
            </a:r>
            <a:r>
              <a:rPr lang="en-US" sz="1600" dirty="0"/>
              <a:t>..				</a:t>
            </a:r>
          </a:p>
          <a:p>
            <a:r>
              <a:rPr lang="en-US" sz="1600" b="1" dirty="0"/>
              <a:t>-REPRODUCTION</a:t>
            </a:r>
            <a:r>
              <a:rPr lang="en-US" sz="1600" dirty="0"/>
              <a:t>: sexual intercourse </a:t>
            </a:r>
            <a:r>
              <a:rPr lang="mr-IN" sz="1600" dirty="0"/>
              <a:t>……</a:t>
            </a:r>
            <a:r>
              <a:rPr lang="en-US" sz="1600" dirty="0"/>
              <a:t>						</a:t>
            </a:r>
          </a:p>
          <a:p>
            <a:endParaRPr lang="en-US" dirty="0"/>
          </a:p>
          <a:p>
            <a:endParaRPr lang="en-US" dirty="0"/>
          </a:p>
        </p:txBody>
      </p:sp>
      <p:sp>
        <p:nvSpPr>
          <p:cNvPr id="7" name="TextBox 6"/>
          <p:cNvSpPr txBox="1"/>
          <p:nvPr/>
        </p:nvSpPr>
        <p:spPr>
          <a:xfrm>
            <a:off x="5024674" y="2050964"/>
            <a:ext cx="1480343" cy="707886"/>
          </a:xfrm>
          <a:prstGeom prst="rect">
            <a:avLst/>
          </a:prstGeom>
          <a:noFill/>
        </p:spPr>
        <p:txBody>
          <a:bodyPr wrap="none" rtlCol="0">
            <a:spAutoFit/>
          </a:bodyPr>
          <a:lstStyle/>
          <a:p>
            <a:r>
              <a:rPr lang="en-US" sz="2000" b="1" dirty="0">
                <a:solidFill>
                  <a:srgbClr val="FF0000"/>
                </a:solidFill>
              </a:rPr>
              <a:t>HUMAN </a:t>
            </a:r>
          </a:p>
          <a:p>
            <a:r>
              <a:rPr lang="en-US" sz="2000" b="1" dirty="0">
                <a:solidFill>
                  <a:srgbClr val="FF0000"/>
                </a:solidFill>
              </a:rPr>
              <a:t>EXPEREINCE</a:t>
            </a:r>
          </a:p>
        </p:txBody>
      </p:sp>
      <p:cxnSp>
        <p:nvCxnSpPr>
          <p:cNvPr id="9" name="Straight Connector 8"/>
          <p:cNvCxnSpPr/>
          <p:nvPr/>
        </p:nvCxnSpPr>
        <p:spPr>
          <a:xfrm>
            <a:off x="1723082" y="2839133"/>
            <a:ext cx="4378528" cy="4337"/>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003094" y="2978312"/>
            <a:ext cx="1051590" cy="1077218"/>
          </a:xfrm>
          <a:prstGeom prst="rect">
            <a:avLst/>
          </a:prstGeom>
          <a:noFill/>
        </p:spPr>
        <p:txBody>
          <a:bodyPr wrap="none" rtlCol="0">
            <a:spAutoFit/>
          </a:bodyPr>
          <a:lstStyle/>
          <a:p>
            <a:r>
              <a:rPr lang="en-US" sz="1600" b="1" dirty="0">
                <a:solidFill>
                  <a:srgbClr val="FF0000"/>
                </a:solidFill>
              </a:rPr>
              <a:t>FEAR</a:t>
            </a:r>
          </a:p>
          <a:p>
            <a:r>
              <a:rPr lang="en-US" sz="1600" b="1" dirty="0">
                <a:solidFill>
                  <a:srgbClr val="FF0000"/>
                </a:solidFill>
              </a:rPr>
              <a:t>HUNGER</a:t>
            </a:r>
          </a:p>
          <a:p>
            <a:r>
              <a:rPr lang="en-US" sz="1600" b="1" dirty="0">
                <a:solidFill>
                  <a:srgbClr val="FF0000"/>
                </a:solidFill>
              </a:rPr>
              <a:t>THIRST</a:t>
            </a:r>
          </a:p>
          <a:p>
            <a:r>
              <a:rPr lang="en-US" sz="1600" b="1" dirty="0">
                <a:solidFill>
                  <a:srgbClr val="FF0000"/>
                </a:solidFill>
              </a:rPr>
              <a:t>PLEASURE</a:t>
            </a:r>
          </a:p>
        </p:txBody>
      </p:sp>
      <p:pic>
        <p:nvPicPr>
          <p:cNvPr id="11" name="Picture 10" descr="01-3_v03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0" y="0"/>
            <a:ext cx="9144000" cy="6858000"/>
          </a:xfrm>
          <a:prstGeom prst="rect">
            <a:avLst/>
          </a:prstGeom>
        </p:spPr>
      </p:pic>
      <p:sp>
        <p:nvSpPr>
          <p:cNvPr id="10" name="Oval 9"/>
          <p:cNvSpPr/>
          <p:nvPr/>
        </p:nvSpPr>
        <p:spPr>
          <a:xfrm>
            <a:off x="7902999" y="6626938"/>
            <a:ext cx="1255436" cy="231062"/>
          </a:xfrm>
          <a:prstGeom prst="ellipse">
            <a:avLst/>
          </a:prstGeom>
          <a:solidFill>
            <a:srgbClr val="FF0000">
              <a:alpha val="7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2271815" y="289280"/>
            <a:ext cx="4997715" cy="400110"/>
          </a:xfrm>
          <a:prstGeom prst="rect">
            <a:avLst/>
          </a:prstGeom>
          <a:noFill/>
        </p:spPr>
        <p:txBody>
          <a:bodyPr wrap="none" rtlCol="0">
            <a:spAutoFit/>
          </a:bodyPr>
          <a:lstStyle/>
          <a:p>
            <a:r>
              <a:rPr lang="en-US" sz="2000" b="1" dirty="0">
                <a:solidFill>
                  <a:srgbClr val="008000"/>
                </a:solidFill>
              </a:rPr>
              <a:t>Life was unicellular for the first 3 billion Years</a:t>
            </a:r>
          </a:p>
        </p:txBody>
      </p:sp>
      <p:sp>
        <p:nvSpPr>
          <p:cNvPr id="13" name="TextBox 12"/>
          <p:cNvSpPr txBox="1"/>
          <p:nvPr/>
        </p:nvSpPr>
        <p:spPr>
          <a:xfrm>
            <a:off x="205585" y="3028427"/>
            <a:ext cx="5689603" cy="400110"/>
          </a:xfrm>
          <a:prstGeom prst="rect">
            <a:avLst/>
          </a:prstGeom>
          <a:noFill/>
        </p:spPr>
        <p:txBody>
          <a:bodyPr wrap="none" rtlCol="0">
            <a:spAutoFit/>
          </a:bodyPr>
          <a:lstStyle/>
          <a:p>
            <a:r>
              <a:rPr lang="en-US" sz="2000" b="1" dirty="0">
                <a:solidFill>
                  <a:srgbClr val="008000"/>
                </a:solidFill>
              </a:rPr>
              <a:t>Multicellular life is only about 900  million years old</a:t>
            </a:r>
          </a:p>
        </p:txBody>
      </p:sp>
      <p:sp>
        <p:nvSpPr>
          <p:cNvPr id="14" name="TextBox 13"/>
          <p:cNvSpPr txBox="1"/>
          <p:nvPr/>
        </p:nvSpPr>
        <p:spPr>
          <a:xfrm>
            <a:off x="2477472" y="3385514"/>
            <a:ext cx="2492990" cy="400110"/>
          </a:xfrm>
          <a:prstGeom prst="rect">
            <a:avLst/>
          </a:prstGeom>
          <a:noFill/>
        </p:spPr>
        <p:txBody>
          <a:bodyPr wrap="none" rtlCol="0">
            <a:spAutoFit/>
          </a:bodyPr>
          <a:lstStyle/>
          <a:p>
            <a:pPr algn="r"/>
            <a:r>
              <a:rPr lang="en-US" sz="2000" b="1" dirty="0">
                <a:solidFill>
                  <a:srgbClr val="0000FF"/>
                </a:solidFill>
              </a:rPr>
              <a:t>Bilateral life 630 MYA</a:t>
            </a:r>
          </a:p>
        </p:txBody>
      </p:sp>
      <p:sp>
        <p:nvSpPr>
          <p:cNvPr id="15" name="TextBox 14"/>
          <p:cNvSpPr txBox="1"/>
          <p:nvPr/>
        </p:nvSpPr>
        <p:spPr>
          <a:xfrm>
            <a:off x="3964608" y="3717247"/>
            <a:ext cx="2469196" cy="400110"/>
          </a:xfrm>
          <a:prstGeom prst="rect">
            <a:avLst/>
          </a:prstGeom>
          <a:noFill/>
        </p:spPr>
        <p:txBody>
          <a:bodyPr wrap="none" rtlCol="0">
            <a:spAutoFit/>
          </a:bodyPr>
          <a:lstStyle/>
          <a:p>
            <a:pPr algn="r"/>
            <a:r>
              <a:rPr lang="en-US" sz="2000" b="1" dirty="0">
                <a:solidFill>
                  <a:srgbClr val="0000FF"/>
                </a:solidFill>
              </a:rPr>
              <a:t>Vertebrates 530 MYA</a:t>
            </a:r>
          </a:p>
        </p:txBody>
      </p:sp>
      <p:sp>
        <p:nvSpPr>
          <p:cNvPr id="16" name="TextBox 15"/>
          <p:cNvSpPr txBox="1"/>
          <p:nvPr/>
        </p:nvSpPr>
        <p:spPr>
          <a:xfrm>
            <a:off x="6526975" y="3467348"/>
            <a:ext cx="2326278" cy="400110"/>
          </a:xfrm>
          <a:prstGeom prst="rect">
            <a:avLst/>
          </a:prstGeom>
          <a:noFill/>
        </p:spPr>
        <p:txBody>
          <a:bodyPr wrap="none" rtlCol="0">
            <a:spAutoFit/>
          </a:bodyPr>
          <a:lstStyle/>
          <a:p>
            <a:pPr algn="r"/>
            <a:r>
              <a:rPr lang="en-US" sz="2000" b="1" dirty="0">
                <a:solidFill>
                  <a:srgbClr val="0000FF"/>
                </a:solidFill>
              </a:rPr>
              <a:t>Mammals  210 MYA</a:t>
            </a:r>
          </a:p>
        </p:txBody>
      </p:sp>
      <p:sp>
        <p:nvSpPr>
          <p:cNvPr id="17" name="TextBox 16"/>
          <p:cNvSpPr txBox="1"/>
          <p:nvPr/>
        </p:nvSpPr>
        <p:spPr>
          <a:xfrm>
            <a:off x="7297918" y="3091136"/>
            <a:ext cx="1877437" cy="400110"/>
          </a:xfrm>
          <a:prstGeom prst="rect">
            <a:avLst/>
          </a:prstGeom>
          <a:noFill/>
        </p:spPr>
        <p:txBody>
          <a:bodyPr wrap="none" rtlCol="0">
            <a:spAutoFit/>
          </a:bodyPr>
          <a:lstStyle/>
          <a:p>
            <a:pPr algn="r"/>
            <a:r>
              <a:rPr lang="en-US" sz="2000" b="1" dirty="0">
                <a:solidFill>
                  <a:srgbClr val="FF0000"/>
                </a:solidFill>
              </a:rPr>
              <a:t> Humans 8 MYA</a:t>
            </a:r>
          </a:p>
        </p:txBody>
      </p:sp>
      <p:cxnSp>
        <p:nvCxnSpPr>
          <p:cNvPr id="19" name="Straight Connector 18"/>
          <p:cNvCxnSpPr/>
          <p:nvPr/>
        </p:nvCxnSpPr>
        <p:spPr>
          <a:xfrm>
            <a:off x="1113693" y="3510204"/>
            <a:ext cx="0" cy="232881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282396" y="3781850"/>
            <a:ext cx="2" cy="228466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401563" y="4055530"/>
            <a:ext cx="1" cy="1783486"/>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7297918" y="3785624"/>
            <a:ext cx="2" cy="773677"/>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8853253" y="3444156"/>
            <a:ext cx="2" cy="33769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337" y="3117324"/>
            <a:ext cx="9142413" cy="4071404"/>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6767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24674" y="2050964"/>
            <a:ext cx="1480343" cy="707886"/>
          </a:xfrm>
          <a:prstGeom prst="rect">
            <a:avLst/>
          </a:prstGeom>
          <a:noFill/>
        </p:spPr>
        <p:txBody>
          <a:bodyPr wrap="none" rtlCol="0">
            <a:spAutoFit/>
          </a:bodyPr>
          <a:lstStyle/>
          <a:p>
            <a:r>
              <a:rPr lang="en-US" sz="2000" b="1" dirty="0">
                <a:solidFill>
                  <a:srgbClr val="FF0000"/>
                </a:solidFill>
              </a:rPr>
              <a:t>HUMAN </a:t>
            </a:r>
          </a:p>
          <a:p>
            <a:r>
              <a:rPr lang="en-US" sz="2000" b="1" dirty="0">
                <a:solidFill>
                  <a:srgbClr val="FF0000"/>
                </a:solidFill>
              </a:rPr>
              <a:t>EXPEREINCE</a:t>
            </a:r>
          </a:p>
        </p:txBody>
      </p:sp>
      <p:sp>
        <p:nvSpPr>
          <p:cNvPr id="12" name="TextBox 11"/>
          <p:cNvSpPr txBox="1"/>
          <p:nvPr/>
        </p:nvSpPr>
        <p:spPr>
          <a:xfrm>
            <a:off x="5003094" y="2978312"/>
            <a:ext cx="1051590" cy="1077218"/>
          </a:xfrm>
          <a:prstGeom prst="rect">
            <a:avLst/>
          </a:prstGeom>
          <a:noFill/>
        </p:spPr>
        <p:txBody>
          <a:bodyPr wrap="none" rtlCol="0">
            <a:spAutoFit/>
          </a:bodyPr>
          <a:lstStyle/>
          <a:p>
            <a:r>
              <a:rPr lang="en-US" sz="1600" b="1" dirty="0">
                <a:solidFill>
                  <a:srgbClr val="FF0000"/>
                </a:solidFill>
              </a:rPr>
              <a:t>FEAR</a:t>
            </a:r>
          </a:p>
          <a:p>
            <a:r>
              <a:rPr lang="en-US" sz="1600" b="1" dirty="0">
                <a:solidFill>
                  <a:srgbClr val="FF0000"/>
                </a:solidFill>
              </a:rPr>
              <a:t>HUNGER</a:t>
            </a:r>
          </a:p>
          <a:p>
            <a:r>
              <a:rPr lang="en-US" sz="1600" b="1" dirty="0">
                <a:solidFill>
                  <a:srgbClr val="FF0000"/>
                </a:solidFill>
              </a:rPr>
              <a:t>THIRST</a:t>
            </a:r>
          </a:p>
          <a:p>
            <a:r>
              <a:rPr lang="en-US" sz="1600" b="1" dirty="0">
                <a:solidFill>
                  <a:srgbClr val="FF0000"/>
                </a:solidFill>
              </a:rPr>
              <a:t>PLEASURE</a:t>
            </a:r>
          </a:p>
        </p:txBody>
      </p:sp>
      <p:pic>
        <p:nvPicPr>
          <p:cNvPr id="11" name="Picture 10" descr="01-3_v03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9" y="0"/>
            <a:ext cx="9144000" cy="6858000"/>
          </a:xfrm>
          <a:prstGeom prst="rect">
            <a:avLst/>
          </a:prstGeom>
        </p:spPr>
      </p:pic>
      <p:cxnSp>
        <p:nvCxnSpPr>
          <p:cNvPr id="14" name="Straight Arrow Connector 13"/>
          <p:cNvCxnSpPr/>
          <p:nvPr/>
        </p:nvCxnSpPr>
        <p:spPr>
          <a:xfrm flipH="1">
            <a:off x="7533824" y="3873044"/>
            <a:ext cx="1181790"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742873" y="3155845"/>
            <a:ext cx="1350775" cy="646331"/>
          </a:xfrm>
          <a:prstGeom prst="rect">
            <a:avLst/>
          </a:prstGeom>
          <a:noFill/>
        </p:spPr>
        <p:txBody>
          <a:bodyPr wrap="none" rtlCol="0">
            <a:spAutoFit/>
          </a:bodyPr>
          <a:lstStyle/>
          <a:p>
            <a:r>
              <a:rPr lang="en-US" b="1" dirty="0">
                <a:solidFill>
                  <a:srgbClr val="FF0000"/>
                </a:solidFill>
              </a:rPr>
              <a:t>HUMAN</a:t>
            </a:r>
          </a:p>
          <a:p>
            <a:r>
              <a:rPr lang="en-US" b="1" dirty="0">
                <a:solidFill>
                  <a:srgbClr val="FF0000"/>
                </a:solidFill>
              </a:rPr>
              <a:t>EXPERIENCE</a:t>
            </a:r>
          </a:p>
        </p:txBody>
      </p:sp>
      <p:sp>
        <p:nvSpPr>
          <p:cNvPr id="3" name="TextBox 2"/>
          <p:cNvSpPr txBox="1"/>
          <p:nvPr/>
        </p:nvSpPr>
        <p:spPr>
          <a:xfrm>
            <a:off x="352452" y="3012918"/>
            <a:ext cx="6442048" cy="2031325"/>
          </a:xfrm>
          <a:prstGeom prst="rect">
            <a:avLst/>
          </a:prstGeom>
          <a:noFill/>
        </p:spPr>
        <p:txBody>
          <a:bodyPr wrap="square" rtlCol="0">
            <a:spAutoFit/>
          </a:bodyPr>
          <a:lstStyle/>
          <a:p>
            <a:r>
              <a:rPr lang="en-US" b="1" dirty="0">
                <a:solidFill>
                  <a:srgbClr val="0000FF"/>
                </a:solidFill>
              </a:rPr>
              <a:t>Anthropomorphism has been proposed </a:t>
            </a:r>
          </a:p>
          <a:p>
            <a:r>
              <a:rPr lang="en-US" b="1" dirty="0">
                <a:solidFill>
                  <a:srgbClr val="0000FF"/>
                </a:solidFill>
              </a:rPr>
              <a:t>to be an innate part of human nature</a:t>
            </a:r>
          </a:p>
          <a:p>
            <a:endParaRPr lang="en-US" b="1" dirty="0">
              <a:solidFill>
                <a:srgbClr val="0000FF"/>
              </a:solidFill>
            </a:endParaRPr>
          </a:p>
          <a:p>
            <a:r>
              <a:rPr lang="en-US" b="1" dirty="0">
                <a:solidFill>
                  <a:srgbClr val="0000FF"/>
                </a:solidFill>
              </a:rPr>
              <a:t>*innate means it was useful for species survival</a:t>
            </a:r>
          </a:p>
          <a:p>
            <a:endParaRPr lang="en-US" b="1" dirty="0">
              <a:solidFill>
                <a:srgbClr val="0000FF"/>
              </a:solidFill>
            </a:endParaRPr>
          </a:p>
          <a:p>
            <a:r>
              <a:rPr lang="en-US" b="1" dirty="0">
                <a:solidFill>
                  <a:srgbClr val="0000FF"/>
                </a:solidFill>
              </a:rPr>
              <a:t>*it has nothing to do with truth value as a </a:t>
            </a:r>
          </a:p>
          <a:p>
            <a:r>
              <a:rPr lang="en-US" b="1" dirty="0">
                <a:solidFill>
                  <a:srgbClr val="0000FF"/>
                </a:solidFill>
              </a:rPr>
              <a:t>scientific </a:t>
            </a:r>
            <a:r>
              <a:rPr lang="en-US" b="1" dirty="0" err="1">
                <a:solidFill>
                  <a:srgbClr val="0000FF"/>
                </a:solidFill>
              </a:rPr>
              <a:t>contruct</a:t>
            </a:r>
            <a:endParaRPr lang="en-US" b="1" dirty="0">
              <a:solidFill>
                <a:srgbClr val="0000FF"/>
              </a:solidFill>
            </a:endParaRPr>
          </a:p>
        </p:txBody>
      </p:sp>
      <p:sp>
        <p:nvSpPr>
          <p:cNvPr id="4" name="Oval 3"/>
          <p:cNvSpPr/>
          <p:nvPr/>
        </p:nvSpPr>
        <p:spPr>
          <a:xfrm>
            <a:off x="6505017" y="4055530"/>
            <a:ext cx="1595191" cy="1132095"/>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880442" y="167909"/>
            <a:ext cx="7997652" cy="1200328"/>
          </a:xfrm>
          <a:prstGeom prst="rect">
            <a:avLst/>
          </a:prstGeom>
          <a:noFill/>
        </p:spPr>
        <p:txBody>
          <a:bodyPr wrap="none" rtlCol="0">
            <a:spAutoFit/>
          </a:bodyPr>
          <a:lstStyle/>
          <a:p>
            <a:pPr algn="ctr"/>
            <a:r>
              <a:rPr lang="en-US" sz="2400" b="1" dirty="0">
                <a:solidFill>
                  <a:srgbClr val="FF0000"/>
                </a:solidFill>
              </a:rPr>
              <a:t>Projecting our emotions onto other organisms on the </a:t>
            </a:r>
          </a:p>
          <a:p>
            <a:pPr algn="ctr"/>
            <a:r>
              <a:rPr lang="en-US" sz="2400" b="1" dirty="0">
                <a:solidFill>
                  <a:srgbClr val="FF0000"/>
                </a:solidFill>
              </a:rPr>
              <a:t>basis of analogy with human behavior conflates our emotions</a:t>
            </a:r>
          </a:p>
          <a:p>
            <a:pPr algn="ctr"/>
            <a:r>
              <a:rPr lang="en-US" sz="2400" b="1" dirty="0">
                <a:solidFill>
                  <a:srgbClr val="FF0000"/>
                </a:solidFill>
              </a:rPr>
              <a:t>with survival behaviors</a:t>
            </a:r>
          </a:p>
        </p:txBody>
      </p:sp>
    </p:spTree>
    <p:extLst>
      <p:ext uri="{BB962C8B-B14F-4D97-AF65-F5344CB8AC3E}">
        <p14:creationId xmlns:p14="http://schemas.microsoft.com/office/powerpoint/2010/main" val="329664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2606" y="1768498"/>
            <a:ext cx="6720975" cy="2462213"/>
          </a:xfrm>
          <a:prstGeom prst="rect">
            <a:avLst/>
          </a:prstGeom>
          <a:noFill/>
        </p:spPr>
        <p:txBody>
          <a:bodyPr wrap="square" rtlCol="0">
            <a:spAutoFit/>
          </a:bodyPr>
          <a:lstStyle/>
          <a:p>
            <a:r>
              <a:rPr lang="en-US" b="1" dirty="0"/>
              <a:t>SURVIAL IMPLEMENTATIONS </a:t>
            </a:r>
          </a:p>
          <a:p>
            <a:r>
              <a:rPr lang="en-US" b="1" dirty="0"/>
              <a:t>IN MAMMALIAN BEHAVIOR			</a:t>
            </a:r>
          </a:p>
          <a:p>
            <a:r>
              <a:rPr lang="en-US" b="1" dirty="0"/>
              <a:t>					</a:t>
            </a:r>
            <a:r>
              <a:rPr lang="en-US" b="1" dirty="0">
                <a:solidFill>
                  <a:srgbClr val="FF0000"/>
                </a:solidFill>
              </a:rPr>
              <a:t>	</a:t>
            </a:r>
            <a:r>
              <a:rPr lang="en-US" b="1" dirty="0"/>
              <a:t>		  		</a:t>
            </a:r>
          </a:p>
          <a:p>
            <a:r>
              <a:rPr lang="en-US" sz="1600" b="1" dirty="0"/>
              <a:t>-DEFENSE: </a:t>
            </a:r>
            <a:r>
              <a:rPr lang="en-US" sz="1600" dirty="0"/>
              <a:t>freeze, flee</a:t>
            </a:r>
            <a:r>
              <a:rPr lang="mr-IN" sz="1600" dirty="0"/>
              <a:t>………………………</a:t>
            </a:r>
            <a:r>
              <a:rPr lang="en-US" sz="1600" dirty="0"/>
              <a:t> 				</a:t>
            </a:r>
          </a:p>
          <a:p>
            <a:r>
              <a:rPr lang="en-US" sz="1600" b="1" dirty="0"/>
              <a:t>-ENERGY MANAGEMENT: </a:t>
            </a:r>
            <a:r>
              <a:rPr lang="en-US" sz="1600" dirty="0"/>
              <a:t>seek food</a:t>
            </a:r>
            <a:r>
              <a:rPr lang="mr-IN" sz="1600" dirty="0"/>
              <a:t>……</a:t>
            </a:r>
            <a:r>
              <a:rPr lang="en-US" sz="1600" dirty="0"/>
              <a:t>. </a:t>
            </a:r>
          </a:p>
          <a:p>
            <a:r>
              <a:rPr lang="en-US" sz="1600" b="1" dirty="0"/>
              <a:t>-FLUID AND ION BALANCE</a:t>
            </a:r>
            <a:r>
              <a:rPr lang="en-US" sz="1600" dirty="0"/>
              <a:t>: drink </a:t>
            </a:r>
            <a:r>
              <a:rPr lang="mr-IN" sz="1600" dirty="0"/>
              <a:t>………</a:t>
            </a:r>
            <a:r>
              <a:rPr lang="en-US" sz="1600" dirty="0"/>
              <a:t>..				</a:t>
            </a:r>
          </a:p>
          <a:p>
            <a:r>
              <a:rPr lang="en-US" sz="1600" b="1" dirty="0"/>
              <a:t>-REPRODUCTION</a:t>
            </a:r>
            <a:r>
              <a:rPr lang="en-US" sz="1600" dirty="0"/>
              <a:t>: sexual intercourse </a:t>
            </a:r>
            <a:r>
              <a:rPr lang="mr-IN" sz="1600" dirty="0"/>
              <a:t>……</a:t>
            </a:r>
            <a:r>
              <a:rPr lang="en-US" sz="1600" dirty="0"/>
              <a:t>						</a:t>
            </a:r>
          </a:p>
          <a:p>
            <a:endParaRPr lang="en-US" dirty="0"/>
          </a:p>
          <a:p>
            <a:endParaRPr lang="en-US" dirty="0"/>
          </a:p>
        </p:txBody>
      </p:sp>
      <p:sp>
        <p:nvSpPr>
          <p:cNvPr id="5" name="TextBox 4"/>
          <p:cNvSpPr txBox="1"/>
          <p:nvPr/>
        </p:nvSpPr>
        <p:spPr>
          <a:xfrm>
            <a:off x="5003094" y="1776793"/>
            <a:ext cx="1480343" cy="707886"/>
          </a:xfrm>
          <a:prstGeom prst="rect">
            <a:avLst/>
          </a:prstGeom>
          <a:noFill/>
        </p:spPr>
        <p:txBody>
          <a:bodyPr wrap="none" rtlCol="0">
            <a:spAutoFit/>
          </a:bodyPr>
          <a:lstStyle/>
          <a:p>
            <a:r>
              <a:rPr lang="en-US" sz="2000" b="1" dirty="0">
                <a:solidFill>
                  <a:srgbClr val="FF0000"/>
                </a:solidFill>
              </a:rPr>
              <a:t>HUMAN </a:t>
            </a:r>
          </a:p>
          <a:p>
            <a:r>
              <a:rPr lang="en-US" sz="2000" b="1" dirty="0">
                <a:solidFill>
                  <a:srgbClr val="FF0000"/>
                </a:solidFill>
              </a:rPr>
              <a:t>EXPEREINCE</a:t>
            </a:r>
          </a:p>
        </p:txBody>
      </p:sp>
      <p:cxnSp>
        <p:nvCxnSpPr>
          <p:cNvPr id="6" name="Straight Connector 5"/>
          <p:cNvCxnSpPr/>
          <p:nvPr/>
        </p:nvCxnSpPr>
        <p:spPr>
          <a:xfrm>
            <a:off x="1642606" y="2508595"/>
            <a:ext cx="5113512" cy="4337"/>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107843" y="2650961"/>
            <a:ext cx="1051590" cy="1077218"/>
          </a:xfrm>
          <a:prstGeom prst="rect">
            <a:avLst/>
          </a:prstGeom>
          <a:noFill/>
        </p:spPr>
        <p:txBody>
          <a:bodyPr wrap="none" rtlCol="0">
            <a:spAutoFit/>
          </a:bodyPr>
          <a:lstStyle/>
          <a:p>
            <a:r>
              <a:rPr lang="en-US" sz="1600" b="1" dirty="0">
                <a:solidFill>
                  <a:srgbClr val="FF0000"/>
                </a:solidFill>
              </a:rPr>
              <a:t>FEAR</a:t>
            </a:r>
          </a:p>
          <a:p>
            <a:r>
              <a:rPr lang="en-US" sz="1600" b="1" dirty="0">
                <a:solidFill>
                  <a:srgbClr val="FF0000"/>
                </a:solidFill>
              </a:rPr>
              <a:t>HUNGER</a:t>
            </a:r>
          </a:p>
          <a:p>
            <a:r>
              <a:rPr lang="en-US" sz="1600" b="1" dirty="0">
                <a:solidFill>
                  <a:srgbClr val="FF0000"/>
                </a:solidFill>
              </a:rPr>
              <a:t>THIRST</a:t>
            </a:r>
          </a:p>
          <a:p>
            <a:r>
              <a:rPr lang="en-US" sz="1600" b="1" dirty="0">
                <a:solidFill>
                  <a:srgbClr val="FF0000"/>
                </a:solidFill>
              </a:rPr>
              <a:t>PLEASURE</a:t>
            </a:r>
          </a:p>
        </p:txBody>
      </p:sp>
    </p:spTree>
    <p:extLst>
      <p:ext uri="{BB962C8B-B14F-4D97-AF65-F5344CB8AC3E}">
        <p14:creationId xmlns:p14="http://schemas.microsoft.com/office/powerpoint/2010/main" val="3629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358689" y="1090455"/>
            <a:ext cx="3197366" cy="5294332"/>
            <a:chOff x="2568434" y="585768"/>
            <a:chExt cx="3197366" cy="5294332"/>
          </a:xfrm>
        </p:grpSpPr>
        <p:sp>
          <p:nvSpPr>
            <p:cNvPr id="14" name="Rectangle 13"/>
            <p:cNvSpPr/>
            <p:nvPr/>
          </p:nvSpPr>
          <p:spPr>
            <a:xfrm>
              <a:off x="2568434" y="585768"/>
              <a:ext cx="3197366" cy="5294332"/>
            </a:xfrm>
            <a:prstGeom prst="rect">
              <a:avLst/>
            </a:prstGeom>
            <a:solidFill>
              <a:schemeClr val="tx2">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2"/>
            <p:cNvGrpSpPr>
              <a:grpSpLocks/>
            </p:cNvGrpSpPr>
            <p:nvPr/>
          </p:nvGrpSpPr>
          <p:grpSpPr bwMode="auto">
            <a:xfrm>
              <a:off x="2670034" y="660400"/>
              <a:ext cx="2995802" cy="5168900"/>
              <a:chOff x="5257800" y="1143000"/>
              <a:chExt cx="3173678" cy="5318723"/>
            </a:xfrm>
          </p:grpSpPr>
          <p:pic>
            <p:nvPicPr>
              <p:cNvPr id="16" name="Picture 1" descr="Figure 4.5 K.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211587"/>
                <a:ext cx="3173678" cy="5250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6"/>
              <p:cNvSpPr>
                <a:spLocks noChangeArrowheads="1"/>
              </p:cNvSpPr>
              <p:nvPr/>
            </p:nvSpPr>
            <p:spPr bwMode="auto">
              <a:xfrm>
                <a:off x="6096000" y="1143000"/>
                <a:ext cx="1600200" cy="228600"/>
              </a:xfrm>
              <a:prstGeom prst="rect">
                <a:avLst/>
              </a:prstGeom>
              <a:solidFill>
                <a:srgbClr val="8EB4E3"/>
              </a:solidFill>
              <a:ln w="9525">
                <a:noFill/>
                <a:round/>
                <a:headEnd/>
                <a:tailEnd/>
              </a:ln>
            </p:spPr>
            <p:txBody>
              <a:bodyPr/>
              <a:lstStyle/>
              <a:p>
                <a:endParaRPr lang="en-US" dirty="0"/>
              </a:p>
            </p:txBody>
          </p:sp>
        </p:grpSp>
      </p:grpSp>
      <p:sp>
        <p:nvSpPr>
          <p:cNvPr id="4" name="Oval 3"/>
          <p:cNvSpPr/>
          <p:nvPr/>
        </p:nvSpPr>
        <p:spPr>
          <a:xfrm>
            <a:off x="1257954" y="2476500"/>
            <a:ext cx="1269777" cy="13843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1341987" y="3040233"/>
            <a:ext cx="1126475" cy="323165"/>
          </a:xfrm>
          <a:prstGeom prst="rect">
            <a:avLst/>
          </a:prstGeom>
          <a:solidFill>
            <a:srgbClr val="FFFF00"/>
          </a:solidFill>
        </p:spPr>
        <p:txBody>
          <a:bodyPr wrap="square" rtlCol="0">
            <a:spAutoFit/>
          </a:bodyPr>
          <a:lstStyle/>
          <a:p>
            <a:r>
              <a:rPr lang="en-US" sz="1500" b="1" dirty="0">
                <a:solidFill>
                  <a:srgbClr val="FF0000"/>
                </a:solidFill>
              </a:rPr>
              <a:t>AMYGDALA</a:t>
            </a:r>
          </a:p>
        </p:txBody>
      </p:sp>
      <p:grpSp>
        <p:nvGrpSpPr>
          <p:cNvPr id="19" name="Group 18"/>
          <p:cNvGrpSpPr/>
          <p:nvPr/>
        </p:nvGrpSpPr>
        <p:grpSpPr>
          <a:xfrm>
            <a:off x="4025370" y="2917777"/>
            <a:ext cx="4785433" cy="1110211"/>
            <a:chOff x="2193181" y="2596956"/>
            <a:chExt cx="4785433" cy="1110211"/>
          </a:xfrm>
        </p:grpSpPr>
        <p:sp>
          <p:nvSpPr>
            <p:cNvPr id="20" name="Oval 19"/>
            <p:cNvSpPr/>
            <p:nvPr/>
          </p:nvSpPr>
          <p:spPr>
            <a:xfrm>
              <a:off x="3700287" y="2596956"/>
              <a:ext cx="1478238" cy="1072295"/>
            </a:xfrm>
            <a:prstGeom prst="ellipse">
              <a:avLst/>
            </a:prstGeom>
            <a:solidFill>
              <a:srgbClr val="FF0000">
                <a:alpha val="65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A6A6A6"/>
                </a:solidFill>
              </a:endParaRPr>
            </a:p>
          </p:txBody>
        </p:sp>
        <p:sp>
          <p:nvSpPr>
            <p:cNvPr id="21" name="TextBox 20"/>
            <p:cNvSpPr txBox="1"/>
            <p:nvPr/>
          </p:nvSpPr>
          <p:spPr>
            <a:xfrm>
              <a:off x="2193181" y="2921377"/>
              <a:ext cx="815059" cy="369332"/>
            </a:xfrm>
            <a:prstGeom prst="rect">
              <a:avLst/>
            </a:prstGeom>
            <a:noFill/>
          </p:spPr>
          <p:txBody>
            <a:bodyPr wrap="none" rtlCol="0">
              <a:spAutoFit/>
            </a:bodyPr>
            <a:lstStyle/>
            <a:p>
              <a:r>
                <a:rPr lang="en-US" b="1" dirty="0">
                  <a:solidFill>
                    <a:srgbClr val="008000"/>
                  </a:solidFill>
                </a:rPr>
                <a:t>Threat</a:t>
              </a:r>
            </a:p>
          </p:txBody>
        </p:sp>
        <p:cxnSp>
          <p:nvCxnSpPr>
            <p:cNvPr id="22" name="Straight Arrow Connector 21"/>
            <p:cNvCxnSpPr/>
            <p:nvPr/>
          </p:nvCxnSpPr>
          <p:spPr>
            <a:xfrm>
              <a:off x="2967204" y="3137276"/>
              <a:ext cx="5673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780850" y="2783837"/>
              <a:ext cx="1197764" cy="923330"/>
            </a:xfrm>
            <a:prstGeom prst="rect">
              <a:avLst/>
            </a:prstGeom>
            <a:noFill/>
          </p:spPr>
          <p:txBody>
            <a:bodyPr wrap="none" rtlCol="0">
              <a:spAutoFit/>
            </a:bodyPr>
            <a:lstStyle/>
            <a:p>
              <a:r>
                <a:rPr lang="en-US" b="1" dirty="0">
                  <a:solidFill>
                    <a:srgbClr val="008000"/>
                  </a:solidFill>
                </a:rPr>
                <a:t>Fear </a:t>
              </a:r>
            </a:p>
            <a:p>
              <a:r>
                <a:rPr lang="en-US" b="1" dirty="0">
                  <a:solidFill>
                    <a:srgbClr val="008000"/>
                  </a:solidFill>
                </a:rPr>
                <a:t>Responses</a:t>
              </a:r>
            </a:p>
            <a:p>
              <a:r>
                <a:rPr lang="en-US" b="1" dirty="0">
                  <a:solidFill>
                    <a:srgbClr val="008000"/>
                  </a:solidFill>
                </a:rPr>
                <a:t>   </a:t>
              </a:r>
            </a:p>
          </p:txBody>
        </p:sp>
      </p:grpSp>
      <p:sp>
        <p:nvSpPr>
          <p:cNvPr id="25" name="TextBox 24"/>
          <p:cNvSpPr txBox="1"/>
          <p:nvPr/>
        </p:nvSpPr>
        <p:spPr>
          <a:xfrm>
            <a:off x="3098800" y="2400588"/>
            <a:ext cx="5554133" cy="369332"/>
          </a:xfrm>
          <a:prstGeom prst="rect">
            <a:avLst/>
          </a:prstGeom>
          <a:noFill/>
        </p:spPr>
        <p:txBody>
          <a:bodyPr wrap="square" rtlCol="0">
            <a:spAutoFit/>
          </a:bodyPr>
          <a:lstStyle/>
          <a:p>
            <a:endParaRPr lang="en-US" dirty="0"/>
          </a:p>
        </p:txBody>
      </p:sp>
      <p:cxnSp>
        <p:nvCxnSpPr>
          <p:cNvPr id="26" name="Straight Arrow Connector 25"/>
          <p:cNvCxnSpPr/>
          <p:nvPr/>
        </p:nvCxnSpPr>
        <p:spPr>
          <a:xfrm>
            <a:off x="7142810" y="3458097"/>
            <a:ext cx="56732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Explosion 2 6"/>
          <p:cNvSpPr/>
          <p:nvPr/>
        </p:nvSpPr>
        <p:spPr>
          <a:xfrm>
            <a:off x="5499407" y="2955693"/>
            <a:ext cx="1644000" cy="943023"/>
          </a:xfrm>
          <a:prstGeom prst="irregularSeal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00"/>
                </a:solidFill>
              </a:rPr>
              <a:t>FEAR</a:t>
            </a:r>
          </a:p>
        </p:txBody>
      </p:sp>
      <p:sp>
        <p:nvSpPr>
          <p:cNvPr id="8" name="TextBox 7"/>
          <p:cNvSpPr txBox="1"/>
          <p:nvPr/>
        </p:nvSpPr>
        <p:spPr>
          <a:xfrm>
            <a:off x="4634055" y="1660959"/>
            <a:ext cx="3304511" cy="830997"/>
          </a:xfrm>
          <a:prstGeom prst="rect">
            <a:avLst/>
          </a:prstGeom>
          <a:noFill/>
        </p:spPr>
        <p:txBody>
          <a:bodyPr wrap="none" rtlCol="0">
            <a:spAutoFit/>
          </a:bodyPr>
          <a:lstStyle/>
          <a:p>
            <a:pPr algn="ctr"/>
            <a:r>
              <a:rPr lang="en-US" sz="2400" b="1" dirty="0"/>
              <a:t>The Amygdala Became a </a:t>
            </a:r>
          </a:p>
          <a:p>
            <a:pPr algn="ctr"/>
            <a:r>
              <a:rPr lang="en-US" sz="2400" b="1" dirty="0"/>
              <a:t>FEAR CENTER</a:t>
            </a:r>
          </a:p>
        </p:txBody>
      </p:sp>
      <p:sp>
        <p:nvSpPr>
          <p:cNvPr id="10" name="TextBox 9"/>
          <p:cNvSpPr txBox="1"/>
          <p:nvPr/>
        </p:nvSpPr>
        <p:spPr>
          <a:xfrm>
            <a:off x="157321" y="207654"/>
            <a:ext cx="3644560" cy="923330"/>
          </a:xfrm>
          <a:prstGeom prst="rect">
            <a:avLst/>
          </a:prstGeom>
          <a:noFill/>
        </p:spPr>
        <p:txBody>
          <a:bodyPr wrap="none" rtlCol="0">
            <a:spAutoFit/>
          </a:bodyPr>
          <a:lstStyle/>
          <a:p>
            <a:pPr algn="ctr"/>
            <a:r>
              <a:rPr lang="en-US" b="1" dirty="0"/>
              <a:t>THROUGH STUDIES OF BEAHVIORAL </a:t>
            </a:r>
          </a:p>
          <a:p>
            <a:pPr algn="ctr"/>
            <a:r>
              <a:rPr lang="en-US" b="1" dirty="0"/>
              <a:t>AND PHYSIOLOGICAL RESPONSES </a:t>
            </a:r>
          </a:p>
          <a:p>
            <a:pPr algn="ctr"/>
            <a:r>
              <a:rPr lang="en-US" b="1" dirty="0"/>
              <a:t>ELICITED BY THREATS </a:t>
            </a:r>
          </a:p>
        </p:txBody>
      </p:sp>
    </p:spTree>
    <p:extLst>
      <p:ext uri="{BB962C8B-B14F-4D97-AF65-F5344CB8AC3E}">
        <p14:creationId xmlns:p14="http://schemas.microsoft.com/office/powerpoint/2010/main" val="177467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7" grpId="0" animBg="1"/>
      <p:bldP spid="7" grpId="1" animBg="1"/>
      <p:bldP spid="8" grpId="0"/>
      <p:bldP spid="8"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C28DD9-701E-444B-BBBD-E17484F8341C}"/>
              </a:ext>
            </a:extLst>
          </p:cNvPr>
          <p:cNvSpPr/>
          <p:nvPr/>
        </p:nvSpPr>
        <p:spPr>
          <a:xfrm>
            <a:off x="370112" y="359225"/>
            <a:ext cx="8273145" cy="5755421"/>
          </a:xfrm>
          <a:prstGeom prst="rect">
            <a:avLst/>
          </a:prstGeom>
        </p:spPr>
        <p:txBody>
          <a:bodyPr wrap="square">
            <a:spAutoFit/>
          </a:bodyPr>
          <a:lstStyle/>
          <a:p>
            <a:r>
              <a:rPr lang="en-US" sz="2400" b="1" dirty="0">
                <a:latin typeface="Cambria" panose="02040503050406030204" pitchFamily="18" charset="0"/>
                <a:ea typeface="Cambria" panose="02040503050406030204" pitchFamily="18" charset="0"/>
                <a:cs typeface="Times New Roman" panose="02020603050405020304" pitchFamily="18" charset="0"/>
              </a:rPr>
              <a:t>What’s Wrong With the Amygdala Fear Center Idea?</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r>
              <a:rPr lang="en-US" sz="2400" b="1"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r>
              <a:rPr lang="en-US" sz="2400" dirty="0">
                <a:latin typeface="Cambria" panose="02040503050406030204" pitchFamily="18" charset="0"/>
                <a:ea typeface="Cambria" panose="02040503050406030204" pitchFamily="18" charset="0"/>
                <a:cs typeface="Times New Roman" panose="02020603050405020304" pitchFamily="18" charset="0"/>
              </a:rPr>
              <a:t>1.   Behavioral and physiological responses do not always correlate strongly with subjectively experienced fear; they should if they are all products of fear in the amygdala.</a:t>
            </a:r>
          </a:p>
          <a:p>
            <a:r>
              <a:rPr lang="en-US" sz="2400" dirty="0">
                <a:latin typeface="Cambria" panose="02040503050406030204" pitchFamily="18" charset="0"/>
                <a:ea typeface="Cambria" panose="02040503050406030204" pitchFamily="18" charset="0"/>
                <a:cs typeface="Times New Roman" panose="02020603050405020304" pitchFamily="18" charset="0"/>
              </a:rPr>
              <a:t> </a:t>
            </a:r>
          </a:p>
          <a:p>
            <a:r>
              <a:rPr lang="en-US" sz="2400" dirty="0">
                <a:latin typeface="Cambria" panose="02040503050406030204" pitchFamily="18" charset="0"/>
                <a:ea typeface="Cambria" panose="02040503050406030204" pitchFamily="18" charset="0"/>
                <a:cs typeface="Times New Roman" panose="02020603050405020304" pitchFamily="18" charset="0"/>
              </a:rPr>
              <a:t>2.  Non-consciously processed threats elicit both amygdala activity and behavioral and physiological responses in the absence of subjective awareness of the stimulus and without any feeling of fear.</a:t>
            </a:r>
          </a:p>
          <a:p>
            <a:r>
              <a:rPr lang="en-US" sz="2400" dirty="0">
                <a:latin typeface="Cambria" panose="02040503050406030204" pitchFamily="18" charset="0"/>
                <a:ea typeface="Cambria" panose="02040503050406030204" pitchFamily="18" charset="0"/>
                <a:cs typeface="Times New Roman" panose="02020603050405020304" pitchFamily="18" charset="0"/>
              </a:rPr>
              <a:t>	</a:t>
            </a:r>
          </a:p>
          <a:p>
            <a:r>
              <a:rPr lang="en-US" sz="2400" dirty="0">
                <a:latin typeface="Cambria" panose="02040503050406030204" pitchFamily="18" charset="0"/>
                <a:ea typeface="Cambria" panose="02040503050406030204" pitchFamily="18" charset="0"/>
                <a:cs typeface="Times New Roman" panose="02020603050405020304" pitchFamily="18" charset="0"/>
              </a:rPr>
              <a:t>3.  Damage to the amygdala interferes with the ability of threats to elicit behavioral and physiological responses but does not </a:t>
            </a:r>
            <a:r>
              <a:rPr lang="en-US" sz="2400" i="1" dirty="0">
                <a:latin typeface="Cambria" panose="02040503050406030204" pitchFamily="18" charset="0"/>
                <a:ea typeface="Cambria" panose="02040503050406030204" pitchFamily="18" charset="0"/>
                <a:cs typeface="Times New Roman" panose="02020603050405020304" pitchFamily="18" charset="0"/>
              </a:rPr>
              <a:t>necessarily </a:t>
            </a:r>
            <a:r>
              <a:rPr lang="en-US" sz="2400" dirty="0">
                <a:latin typeface="Cambria" panose="02040503050406030204" pitchFamily="18" charset="0"/>
                <a:ea typeface="Cambria" panose="02040503050406030204" pitchFamily="18" charset="0"/>
                <a:cs typeface="Times New Roman" panose="02020603050405020304" pitchFamily="18" charset="0"/>
              </a:rPr>
              <a:t>eliminate feelings of fear.</a:t>
            </a:r>
          </a:p>
          <a:p>
            <a:r>
              <a:rPr lang="en-US" sz="1600" dirty="0">
                <a:latin typeface="Cambria" panose="02040503050406030204" pitchFamily="18" charset="0"/>
                <a:ea typeface="Cambria" panose="02040503050406030204" pitchFamily="18" charset="0"/>
                <a:cs typeface="Times New Roman" panose="02020603050405020304" pitchFamily="18" charset="0"/>
              </a:rPr>
              <a:t> </a:t>
            </a:r>
          </a:p>
          <a:p>
            <a:r>
              <a:rPr lang="en-US" sz="1600" dirty="0">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8858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C28DD9-701E-444B-BBBD-E17484F8341C}"/>
              </a:ext>
            </a:extLst>
          </p:cNvPr>
          <p:cNvSpPr/>
          <p:nvPr/>
        </p:nvSpPr>
        <p:spPr>
          <a:xfrm>
            <a:off x="370112" y="-6411"/>
            <a:ext cx="8273145" cy="6740306"/>
          </a:xfrm>
          <a:prstGeom prst="rect">
            <a:avLst/>
          </a:prstGeom>
        </p:spPr>
        <p:txBody>
          <a:bodyPr wrap="square">
            <a:spAutoFit/>
          </a:bodyPr>
          <a:lstStyle/>
          <a:p>
            <a:r>
              <a:rPr lang="en-US" sz="2400" dirty="0">
                <a:latin typeface="Cambria" panose="02040503050406030204" pitchFamily="18" charset="0"/>
                <a:ea typeface="Cambria" panose="02040503050406030204" pitchFamily="18" charset="0"/>
                <a:cs typeface="Times New Roman" panose="02020603050405020304" pitchFamily="18" charset="0"/>
              </a:rPr>
              <a:t> </a:t>
            </a:r>
          </a:p>
          <a:p>
            <a:r>
              <a:rPr lang="en-US" sz="2400" dirty="0">
                <a:latin typeface="Cambria" panose="02040503050406030204" pitchFamily="18" charset="0"/>
                <a:ea typeface="Cambria" panose="02040503050406030204" pitchFamily="18" charset="0"/>
                <a:cs typeface="Times New Roman" panose="02020603050405020304" pitchFamily="18" charset="0"/>
              </a:rPr>
              <a:t>4.  Medications used to treat pathological fear can have greater effects on behavioral (avoidance, timidity) or physiological responses (hyper-arousal) than on subjective feelings.  If the experience of fear and behavioral and physiological responses that are also expressed are all products of the amygdala, the medications should affect them the similarly.</a:t>
            </a:r>
          </a:p>
          <a:p>
            <a:r>
              <a:rPr lang="en-US" sz="2400" dirty="0">
                <a:latin typeface="Cambria" panose="02040503050406030204" pitchFamily="18" charset="0"/>
                <a:ea typeface="Cambria" panose="02040503050406030204" pitchFamily="18" charset="0"/>
                <a:cs typeface="Times New Roman" panose="02020603050405020304" pitchFamily="18" charset="0"/>
              </a:rPr>
              <a:t> </a:t>
            </a:r>
          </a:p>
          <a:p>
            <a:r>
              <a:rPr lang="en-US" sz="2400" dirty="0">
                <a:latin typeface="Cambria" panose="02040503050406030204" pitchFamily="18" charset="0"/>
                <a:ea typeface="Cambria" panose="02040503050406030204" pitchFamily="18" charset="0"/>
                <a:cs typeface="Times New Roman" panose="02020603050405020304" pitchFamily="18" charset="0"/>
              </a:rPr>
              <a:t>5.  The amygdala fear center idea is based on behavioral models of predation. While the amygdala does contribute to defensive reactions to predatory dangers, fear does not have an exclusive contract with the amygdala predatory defense circuit—we can fear dying from starvation, dehydration, hypothermia, hypoxia, all of which depend on other circuits. Fear cannot be explained in terms of an innate response of any one survival circuit.</a:t>
            </a:r>
          </a:p>
          <a:p>
            <a:r>
              <a:rPr lang="en-US" sz="2400" dirty="0">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11326755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ardrop 2"/>
          <p:cNvSpPr/>
          <p:nvPr/>
        </p:nvSpPr>
        <p:spPr>
          <a:xfrm rot="17848804">
            <a:off x="3826986" y="3662476"/>
            <a:ext cx="1095342" cy="1046786"/>
          </a:xfrm>
          <a:prstGeom prst="teardrop">
            <a:avLst/>
          </a:prstGeom>
          <a:solidFill>
            <a:srgbClr val="FF0000"/>
          </a:solidFill>
          <a:ln>
            <a:solidFill>
              <a:srgbClr val="FF0000"/>
            </a:solidFill>
          </a:ln>
          <a:effectLst>
            <a:outerShdw blurRad="685800" dir="5400000" rotWithShape="0">
              <a:schemeClr val="accent6"/>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endParaRPr lang="en-US" dirty="0"/>
          </a:p>
        </p:txBody>
      </p:sp>
      <p:cxnSp>
        <p:nvCxnSpPr>
          <p:cNvPr id="6" name="Straight Arrow Connector 5"/>
          <p:cNvCxnSpPr/>
          <p:nvPr/>
        </p:nvCxnSpPr>
        <p:spPr>
          <a:xfrm>
            <a:off x="3136900" y="3229877"/>
            <a:ext cx="10668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rot="10800000" flipV="1">
            <a:off x="4381500" y="3229877"/>
            <a:ext cx="1028700" cy="622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819400" y="2848877"/>
            <a:ext cx="415498" cy="369332"/>
          </a:xfrm>
          <a:prstGeom prst="rect">
            <a:avLst/>
          </a:prstGeom>
          <a:noFill/>
        </p:spPr>
        <p:txBody>
          <a:bodyPr wrap="none" rtlCol="0">
            <a:spAutoFit/>
          </a:bodyPr>
          <a:lstStyle/>
          <a:p>
            <a:r>
              <a:rPr lang="en-US" dirty="0"/>
              <a:t>CS</a:t>
            </a:r>
          </a:p>
        </p:txBody>
      </p:sp>
      <p:sp>
        <p:nvSpPr>
          <p:cNvPr id="14" name="TextBox 13"/>
          <p:cNvSpPr txBox="1"/>
          <p:nvPr/>
        </p:nvSpPr>
        <p:spPr>
          <a:xfrm>
            <a:off x="5285871" y="2848877"/>
            <a:ext cx="441146" cy="369332"/>
          </a:xfrm>
          <a:prstGeom prst="rect">
            <a:avLst/>
          </a:prstGeom>
          <a:noFill/>
        </p:spPr>
        <p:txBody>
          <a:bodyPr wrap="none" rtlCol="0">
            <a:spAutoFit/>
          </a:bodyPr>
          <a:lstStyle/>
          <a:p>
            <a:r>
              <a:rPr lang="en-US" dirty="0"/>
              <a:t>US</a:t>
            </a:r>
          </a:p>
        </p:txBody>
      </p:sp>
      <p:cxnSp>
        <p:nvCxnSpPr>
          <p:cNvPr id="16" name="Straight Connector 15"/>
          <p:cNvCxnSpPr/>
          <p:nvPr/>
        </p:nvCxnSpPr>
        <p:spPr>
          <a:xfrm rot="5400000">
            <a:off x="4152900" y="3839477"/>
            <a:ext cx="304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17" name="Oval 16"/>
          <p:cNvSpPr/>
          <p:nvPr/>
        </p:nvSpPr>
        <p:spPr>
          <a:xfrm>
            <a:off x="4191000" y="3991877"/>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1" name="Straight Arrow Connector 20"/>
          <p:cNvCxnSpPr/>
          <p:nvPr/>
        </p:nvCxnSpPr>
        <p:spPr>
          <a:xfrm rot="5400000" flipH="1" flipV="1">
            <a:off x="3836194" y="4829283"/>
            <a:ext cx="9144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412079" y="5363477"/>
            <a:ext cx="1729897" cy="369332"/>
          </a:xfrm>
          <a:prstGeom prst="rect">
            <a:avLst/>
          </a:prstGeom>
          <a:noFill/>
        </p:spPr>
        <p:txBody>
          <a:bodyPr wrap="none" rtlCol="0">
            <a:spAutoFit/>
          </a:bodyPr>
          <a:lstStyle/>
          <a:p>
            <a:r>
              <a:rPr lang="en-US" dirty="0"/>
              <a:t>neuromodulator</a:t>
            </a:r>
          </a:p>
        </p:txBody>
      </p:sp>
      <p:sp>
        <p:nvSpPr>
          <p:cNvPr id="23" name="TextBox 22"/>
          <p:cNvSpPr txBox="1"/>
          <p:nvPr/>
        </p:nvSpPr>
        <p:spPr>
          <a:xfrm>
            <a:off x="3471064" y="2620271"/>
            <a:ext cx="1649573" cy="646331"/>
          </a:xfrm>
          <a:prstGeom prst="rect">
            <a:avLst/>
          </a:prstGeom>
          <a:noFill/>
        </p:spPr>
        <p:txBody>
          <a:bodyPr wrap="none" rtlCol="0">
            <a:spAutoFit/>
          </a:bodyPr>
          <a:lstStyle/>
          <a:p>
            <a:pPr algn="ctr"/>
            <a:r>
              <a:rPr lang="en-US" dirty="0">
                <a:solidFill>
                  <a:srgbClr val="000000"/>
                </a:solidFill>
              </a:rPr>
              <a:t>Hebbian</a:t>
            </a:r>
          </a:p>
          <a:p>
            <a:pPr algn="ctr"/>
            <a:r>
              <a:rPr lang="en-US" dirty="0">
                <a:solidFill>
                  <a:srgbClr val="000000"/>
                </a:solidFill>
              </a:rPr>
              <a:t>(monosynaptic)</a:t>
            </a:r>
          </a:p>
        </p:txBody>
      </p:sp>
      <p:sp>
        <p:nvSpPr>
          <p:cNvPr id="24" name="TextBox 23"/>
          <p:cNvSpPr txBox="1"/>
          <p:nvPr/>
        </p:nvSpPr>
        <p:spPr>
          <a:xfrm>
            <a:off x="4345841" y="4665127"/>
            <a:ext cx="1730950" cy="646331"/>
          </a:xfrm>
          <a:prstGeom prst="rect">
            <a:avLst/>
          </a:prstGeom>
          <a:noFill/>
        </p:spPr>
        <p:txBody>
          <a:bodyPr wrap="none" rtlCol="0">
            <a:spAutoFit/>
          </a:bodyPr>
          <a:lstStyle/>
          <a:p>
            <a:pPr algn="ctr"/>
            <a:r>
              <a:rPr lang="en-US" dirty="0">
                <a:solidFill>
                  <a:srgbClr val="000000"/>
                </a:solidFill>
              </a:rPr>
              <a:t>Non-Hebbian </a:t>
            </a:r>
          </a:p>
          <a:p>
            <a:pPr algn="ctr"/>
            <a:r>
              <a:rPr lang="en-US" dirty="0">
                <a:solidFill>
                  <a:srgbClr val="000000"/>
                </a:solidFill>
              </a:rPr>
              <a:t>(heterosynaptic)</a:t>
            </a:r>
          </a:p>
        </p:txBody>
      </p:sp>
      <p:sp>
        <p:nvSpPr>
          <p:cNvPr id="2" name="TextBox 1"/>
          <p:cNvSpPr txBox="1"/>
          <p:nvPr/>
        </p:nvSpPr>
        <p:spPr>
          <a:xfrm>
            <a:off x="267534" y="21693"/>
            <a:ext cx="8634746" cy="2554545"/>
          </a:xfrm>
          <a:prstGeom prst="rect">
            <a:avLst/>
          </a:prstGeom>
          <a:noFill/>
        </p:spPr>
        <p:txBody>
          <a:bodyPr wrap="none" rtlCol="0">
            <a:spAutoFit/>
          </a:bodyPr>
          <a:lstStyle/>
          <a:p>
            <a:pPr algn="ctr"/>
            <a:r>
              <a:rPr lang="en-US" sz="2800" b="1" dirty="0"/>
              <a:t>Neuroscientists Explain “Fear” Conditioning in terms of </a:t>
            </a:r>
          </a:p>
          <a:p>
            <a:pPr algn="ctr"/>
            <a:r>
              <a:rPr lang="en-US" sz="2800" b="1" dirty="0"/>
              <a:t>Systems, Cells, Synapses and Molecules</a:t>
            </a:r>
          </a:p>
          <a:p>
            <a:pPr algn="ctr"/>
            <a:endParaRPr lang="en-US" dirty="0"/>
          </a:p>
          <a:p>
            <a:pPr algn="ctr"/>
            <a:r>
              <a:rPr lang="en-US" sz="2200" dirty="0"/>
              <a:t>This logic works equally well in all animals (vertebrates and invertebrates)</a:t>
            </a:r>
            <a:br>
              <a:rPr lang="en-US" sz="2200" dirty="0"/>
            </a:br>
            <a:endParaRPr lang="en-US" sz="2200" dirty="0"/>
          </a:p>
          <a:p>
            <a:pPr algn="ctr"/>
            <a:r>
              <a:rPr lang="en-US" sz="2200" dirty="0"/>
              <a:t>No Need to Call Upon Concepts Such as “Fear” </a:t>
            </a:r>
          </a:p>
          <a:p>
            <a:pPr algn="ctr"/>
            <a:endParaRPr lang="en-US" dirty="0"/>
          </a:p>
        </p:txBody>
      </p:sp>
      <p:sp>
        <p:nvSpPr>
          <p:cNvPr id="5" name="TextBox 4"/>
          <p:cNvSpPr txBox="1"/>
          <p:nvPr/>
        </p:nvSpPr>
        <p:spPr>
          <a:xfrm>
            <a:off x="1196610" y="5872692"/>
            <a:ext cx="6758966" cy="923330"/>
          </a:xfrm>
          <a:prstGeom prst="rect">
            <a:avLst/>
          </a:prstGeom>
          <a:noFill/>
        </p:spPr>
        <p:txBody>
          <a:bodyPr wrap="none" rtlCol="0">
            <a:spAutoFit/>
          </a:bodyPr>
          <a:lstStyle/>
          <a:p>
            <a:pPr algn="ctr"/>
            <a:r>
              <a:rPr lang="en-US" b="1" dirty="0">
                <a:solidFill>
                  <a:srgbClr val="FF0000"/>
                </a:solidFill>
              </a:rPr>
              <a:t>THIS DOES NOT MEAN THAT “FEAR” IS AN IRRELEVANT CONSTRUCT.  </a:t>
            </a:r>
          </a:p>
          <a:p>
            <a:pPr algn="ctr"/>
            <a:r>
              <a:rPr lang="en-US" b="1" dirty="0">
                <a:solidFill>
                  <a:srgbClr val="FF0000"/>
                </a:solidFill>
              </a:rPr>
              <a:t>IT’S JUST NOT WHAT CAUSES INNATE RESPONSES </a:t>
            </a:r>
          </a:p>
          <a:p>
            <a:pPr algn="ctr"/>
            <a:r>
              <a:rPr lang="en-US" b="1" dirty="0">
                <a:solidFill>
                  <a:srgbClr val="FF0000"/>
                </a:solidFill>
              </a:rPr>
              <a:t>ELICITED BY CONDITIONED THREATS IN ANIMAL OR HUMAN STUDIES</a:t>
            </a:r>
          </a:p>
        </p:txBody>
      </p:sp>
    </p:spTree>
    <p:extLst>
      <p:ext uri="{BB962C8B-B14F-4D97-AF65-F5344CB8AC3E}">
        <p14:creationId xmlns:p14="http://schemas.microsoft.com/office/powerpoint/2010/main" val="359032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9-05-26 at 2.11.3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228" y="194408"/>
            <a:ext cx="4806465" cy="1868646"/>
          </a:xfrm>
          <a:prstGeom prst="rect">
            <a:avLst/>
          </a:prstGeom>
        </p:spPr>
      </p:pic>
      <p:grpSp>
        <p:nvGrpSpPr>
          <p:cNvPr id="42" name="Group 41"/>
          <p:cNvGrpSpPr/>
          <p:nvPr/>
        </p:nvGrpSpPr>
        <p:grpSpPr>
          <a:xfrm>
            <a:off x="145372" y="2519757"/>
            <a:ext cx="8840527" cy="4103781"/>
            <a:chOff x="145372" y="2519757"/>
            <a:chExt cx="8840527" cy="4103781"/>
          </a:xfrm>
        </p:grpSpPr>
        <p:sp>
          <p:nvSpPr>
            <p:cNvPr id="15" name="TextBox 14"/>
            <p:cNvSpPr txBox="1"/>
            <p:nvPr/>
          </p:nvSpPr>
          <p:spPr>
            <a:xfrm>
              <a:off x="330921" y="3351233"/>
              <a:ext cx="890115" cy="369328"/>
            </a:xfrm>
            <a:prstGeom prst="rect">
              <a:avLst/>
            </a:prstGeom>
            <a:noFill/>
          </p:spPr>
          <p:txBody>
            <a:bodyPr wrap="none" lIns="91435" tIns="45718" rIns="91435" bIns="45718" rtlCol="0">
              <a:spAutoFit/>
            </a:bodyPr>
            <a:lstStyle/>
            <a:p>
              <a:r>
                <a:rPr lang="en-US" b="1" dirty="0">
                  <a:solidFill>
                    <a:srgbClr val="CCFFCC"/>
                  </a:solidFill>
                  <a:latin typeface="Arial"/>
                  <a:cs typeface="Arial"/>
                </a:rPr>
                <a:t>Threat</a:t>
              </a:r>
            </a:p>
          </p:txBody>
        </p:sp>
        <p:cxnSp>
          <p:nvCxnSpPr>
            <p:cNvPr id="16" name="Straight Arrow Connector 15"/>
            <p:cNvCxnSpPr/>
            <p:nvPr/>
          </p:nvCxnSpPr>
          <p:spPr>
            <a:xfrm>
              <a:off x="1328715" y="3598940"/>
              <a:ext cx="567321" cy="0"/>
            </a:xfrm>
            <a:prstGeom prst="straightConnector1">
              <a:avLst/>
            </a:prstGeom>
            <a:ln w="381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5457423" y="3557408"/>
              <a:ext cx="749702" cy="9724"/>
            </a:xfrm>
            <a:prstGeom prst="straightConnector1">
              <a:avLst/>
            </a:prstGeom>
            <a:ln w="381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366226" y="3354907"/>
              <a:ext cx="1724177" cy="369328"/>
            </a:xfrm>
            <a:prstGeom prst="rect">
              <a:avLst/>
            </a:prstGeom>
            <a:noFill/>
          </p:spPr>
          <p:txBody>
            <a:bodyPr wrap="none" lIns="91435" tIns="45718" rIns="91435" bIns="45718" rtlCol="0">
              <a:spAutoFit/>
            </a:bodyPr>
            <a:lstStyle/>
            <a:p>
              <a:r>
                <a:rPr lang="en-US" b="1" dirty="0">
                  <a:solidFill>
                    <a:srgbClr val="CCFFCC"/>
                  </a:solidFill>
                  <a:latin typeface="Arial"/>
                  <a:cs typeface="Arial"/>
                </a:rPr>
                <a:t>Fear Behavior</a:t>
              </a:r>
            </a:p>
          </p:txBody>
        </p:sp>
        <p:sp>
          <p:nvSpPr>
            <p:cNvPr id="19" name="TextBox 18"/>
            <p:cNvSpPr txBox="1"/>
            <p:nvPr/>
          </p:nvSpPr>
          <p:spPr>
            <a:xfrm>
              <a:off x="1953582" y="3243967"/>
              <a:ext cx="1120810" cy="646327"/>
            </a:xfrm>
            <a:prstGeom prst="rect">
              <a:avLst/>
            </a:prstGeom>
            <a:noFill/>
          </p:spPr>
          <p:txBody>
            <a:bodyPr wrap="none" lIns="91435" tIns="45718" rIns="91435" bIns="45718" rtlCol="0">
              <a:spAutoFit/>
            </a:bodyPr>
            <a:lstStyle/>
            <a:p>
              <a:r>
                <a:rPr lang="en-US" b="1" dirty="0">
                  <a:solidFill>
                    <a:srgbClr val="CCFFCC"/>
                  </a:solidFill>
                  <a:latin typeface="Arial"/>
                  <a:cs typeface="Arial"/>
                </a:rPr>
                <a:t>Sensory</a:t>
              </a:r>
            </a:p>
            <a:p>
              <a:r>
                <a:rPr lang="en-US" b="1" dirty="0">
                  <a:solidFill>
                    <a:srgbClr val="CCFFCC"/>
                  </a:solidFill>
                  <a:latin typeface="Arial"/>
                  <a:cs typeface="Arial"/>
                </a:rPr>
                <a:t>System</a:t>
              </a:r>
            </a:p>
          </p:txBody>
        </p:sp>
        <p:cxnSp>
          <p:nvCxnSpPr>
            <p:cNvPr id="20" name="Straight Arrow Connector 19"/>
            <p:cNvCxnSpPr/>
            <p:nvPr/>
          </p:nvCxnSpPr>
          <p:spPr>
            <a:xfrm>
              <a:off x="3096526" y="3567132"/>
              <a:ext cx="527164" cy="0"/>
            </a:xfrm>
            <a:prstGeom prst="straightConnector1">
              <a:avLst/>
            </a:prstGeom>
            <a:ln w="381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55756" y="2539295"/>
              <a:ext cx="3162785" cy="400105"/>
            </a:xfrm>
            <a:prstGeom prst="rect">
              <a:avLst/>
            </a:prstGeom>
            <a:noFill/>
          </p:spPr>
          <p:txBody>
            <a:bodyPr wrap="none" lIns="91435" tIns="45718" rIns="91435" bIns="45718" rtlCol="0">
              <a:spAutoFit/>
            </a:bodyPr>
            <a:lstStyle/>
            <a:p>
              <a:r>
                <a:rPr lang="en-US" sz="2000" b="1" dirty="0">
                  <a:solidFill>
                    <a:schemeClr val="accent1">
                      <a:lumMod val="40000"/>
                      <a:lumOff val="60000"/>
                    </a:schemeClr>
                  </a:solidFill>
                </a:rPr>
                <a:t>AMYGDALA “FEAR CENTER” </a:t>
              </a:r>
            </a:p>
          </p:txBody>
        </p:sp>
        <p:sp>
          <p:nvSpPr>
            <p:cNvPr id="22" name="TextBox 21"/>
            <p:cNvSpPr txBox="1"/>
            <p:nvPr/>
          </p:nvSpPr>
          <p:spPr>
            <a:xfrm>
              <a:off x="347867" y="5631670"/>
              <a:ext cx="890115" cy="369328"/>
            </a:xfrm>
            <a:prstGeom prst="rect">
              <a:avLst/>
            </a:prstGeom>
            <a:noFill/>
          </p:spPr>
          <p:txBody>
            <a:bodyPr wrap="none" lIns="91435" tIns="45718" rIns="91435" bIns="45718" rtlCol="0">
              <a:spAutoFit/>
            </a:bodyPr>
            <a:lstStyle/>
            <a:p>
              <a:r>
                <a:rPr lang="en-US" b="1" dirty="0">
                  <a:solidFill>
                    <a:srgbClr val="CCFFCC"/>
                  </a:solidFill>
                  <a:latin typeface="Arial"/>
                  <a:cs typeface="Arial"/>
                </a:rPr>
                <a:t>Threat</a:t>
              </a:r>
            </a:p>
          </p:txBody>
        </p:sp>
        <p:cxnSp>
          <p:nvCxnSpPr>
            <p:cNvPr id="23" name="Straight Arrow Connector 22"/>
            <p:cNvCxnSpPr/>
            <p:nvPr/>
          </p:nvCxnSpPr>
          <p:spPr>
            <a:xfrm>
              <a:off x="1382635" y="5866275"/>
              <a:ext cx="567321" cy="0"/>
            </a:xfrm>
            <a:prstGeom prst="straightConnector1">
              <a:avLst/>
            </a:prstGeom>
            <a:ln w="381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342856" y="5636557"/>
              <a:ext cx="2327182" cy="646327"/>
            </a:xfrm>
            <a:prstGeom prst="rect">
              <a:avLst/>
            </a:prstGeom>
            <a:noFill/>
          </p:spPr>
          <p:txBody>
            <a:bodyPr wrap="none" lIns="91435" tIns="45718" rIns="91435" bIns="45718" rtlCol="0">
              <a:spAutoFit/>
            </a:bodyPr>
            <a:lstStyle/>
            <a:p>
              <a:r>
                <a:rPr lang="en-US" b="1" dirty="0">
                  <a:solidFill>
                    <a:srgbClr val="CCFFCC"/>
                  </a:solidFill>
                  <a:latin typeface="Arial"/>
                  <a:cs typeface="Arial"/>
                </a:rPr>
                <a:t>Defensive Behavior </a:t>
              </a:r>
            </a:p>
            <a:p>
              <a:r>
                <a:rPr lang="en-US" b="1" dirty="0">
                  <a:solidFill>
                    <a:srgbClr val="CCFFCC"/>
                  </a:solidFill>
                  <a:latin typeface="Arial"/>
                  <a:cs typeface="Arial"/>
                </a:rPr>
                <a:t>    </a:t>
              </a:r>
            </a:p>
          </p:txBody>
        </p:sp>
        <p:sp>
          <p:nvSpPr>
            <p:cNvPr id="25" name="TextBox 24"/>
            <p:cNvSpPr txBox="1"/>
            <p:nvPr/>
          </p:nvSpPr>
          <p:spPr>
            <a:xfrm>
              <a:off x="1946265" y="5543110"/>
              <a:ext cx="1120810" cy="646327"/>
            </a:xfrm>
            <a:prstGeom prst="rect">
              <a:avLst/>
            </a:prstGeom>
            <a:noFill/>
          </p:spPr>
          <p:txBody>
            <a:bodyPr wrap="none" lIns="91435" tIns="45718" rIns="91435" bIns="45718" rtlCol="0">
              <a:spAutoFit/>
            </a:bodyPr>
            <a:lstStyle/>
            <a:p>
              <a:r>
                <a:rPr lang="en-US" b="1" dirty="0">
                  <a:solidFill>
                    <a:srgbClr val="CCFFCC"/>
                  </a:solidFill>
                  <a:latin typeface="Arial"/>
                  <a:cs typeface="Arial"/>
                </a:rPr>
                <a:t>Sensory</a:t>
              </a:r>
            </a:p>
            <a:p>
              <a:r>
                <a:rPr lang="en-US" b="1" dirty="0">
                  <a:solidFill>
                    <a:srgbClr val="CCFFCC"/>
                  </a:solidFill>
                  <a:latin typeface="Arial"/>
                  <a:cs typeface="Arial"/>
                </a:rPr>
                <a:t>System</a:t>
              </a:r>
            </a:p>
          </p:txBody>
        </p:sp>
        <p:cxnSp>
          <p:nvCxnSpPr>
            <p:cNvPr id="26" name="Straight Arrow Connector 25"/>
            <p:cNvCxnSpPr/>
            <p:nvPr/>
          </p:nvCxnSpPr>
          <p:spPr>
            <a:xfrm>
              <a:off x="3075584" y="5866275"/>
              <a:ext cx="619832" cy="0"/>
            </a:xfrm>
            <a:prstGeom prst="straightConnector1">
              <a:avLst/>
            </a:prstGeom>
            <a:ln w="381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62601" y="4625596"/>
              <a:ext cx="4724360" cy="400105"/>
            </a:xfrm>
            <a:prstGeom prst="rect">
              <a:avLst/>
            </a:prstGeom>
            <a:noFill/>
          </p:spPr>
          <p:txBody>
            <a:bodyPr wrap="none" lIns="91435" tIns="45718" rIns="91435" bIns="45718" rtlCol="0">
              <a:spAutoFit/>
            </a:bodyPr>
            <a:lstStyle/>
            <a:p>
              <a:r>
                <a:rPr lang="en-US" sz="2000" b="1" dirty="0">
                  <a:solidFill>
                    <a:schemeClr val="accent1">
                      <a:lumMod val="40000"/>
                      <a:lumOff val="60000"/>
                    </a:schemeClr>
                  </a:solidFill>
                </a:rPr>
                <a:t>AMYGDALA DEFENSIVE SURVIVAL CIRCUIT</a:t>
              </a:r>
            </a:p>
          </p:txBody>
        </p:sp>
        <p:sp>
          <p:nvSpPr>
            <p:cNvPr id="28" name="Rectangle 27"/>
            <p:cNvSpPr/>
            <p:nvPr/>
          </p:nvSpPr>
          <p:spPr>
            <a:xfrm>
              <a:off x="145372" y="2539295"/>
              <a:ext cx="8829595" cy="3743589"/>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dirty="0"/>
            </a:p>
          </p:txBody>
        </p:sp>
        <p:sp>
          <p:nvSpPr>
            <p:cNvPr id="3" name="Rectangle 2"/>
            <p:cNvSpPr/>
            <p:nvPr/>
          </p:nvSpPr>
          <p:spPr>
            <a:xfrm>
              <a:off x="156305" y="2519757"/>
              <a:ext cx="8818662" cy="4103781"/>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30" name="Straight Connector 29"/>
            <p:cNvCxnSpPr/>
            <p:nvPr/>
          </p:nvCxnSpPr>
          <p:spPr>
            <a:xfrm>
              <a:off x="156304" y="4445565"/>
              <a:ext cx="8829595"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3882181" y="3062792"/>
              <a:ext cx="1478238" cy="1072295"/>
            </a:xfrm>
            <a:prstGeom prst="ellipse">
              <a:avLst/>
            </a:prstGeom>
            <a:solidFill>
              <a:srgbClr val="004C91">
                <a:alpha val="57000"/>
              </a:srgbClr>
            </a:solidFill>
            <a:ln>
              <a:solidFill>
                <a:srgbClr val="53585F"/>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dirty="0"/>
            </a:p>
          </p:txBody>
        </p:sp>
        <p:sp>
          <p:nvSpPr>
            <p:cNvPr id="32" name="Explosion 1 31"/>
            <p:cNvSpPr/>
            <p:nvPr/>
          </p:nvSpPr>
          <p:spPr>
            <a:xfrm>
              <a:off x="4133866" y="3309227"/>
              <a:ext cx="1064884" cy="568320"/>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dirty="0"/>
            </a:p>
          </p:txBody>
        </p:sp>
        <p:sp>
          <p:nvSpPr>
            <p:cNvPr id="33" name="TextBox 32"/>
            <p:cNvSpPr txBox="1"/>
            <p:nvPr/>
          </p:nvSpPr>
          <p:spPr>
            <a:xfrm>
              <a:off x="4308984" y="3212339"/>
              <a:ext cx="675573" cy="525142"/>
            </a:xfrm>
            <a:prstGeom prst="rect">
              <a:avLst/>
            </a:prstGeom>
            <a:noFill/>
          </p:spPr>
          <p:txBody>
            <a:bodyPr wrap="none" lIns="91435" tIns="45718" rIns="91435" bIns="45718" rtlCol="0">
              <a:spAutoFit/>
            </a:bodyPr>
            <a:lstStyle/>
            <a:p>
              <a:pPr algn="ctr"/>
              <a:endParaRPr lang="en-US" sz="1400" b="1" dirty="0">
                <a:solidFill>
                  <a:srgbClr val="008000"/>
                </a:solidFill>
                <a:latin typeface="Arial"/>
                <a:cs typeface="Arial"/>
              </a:endParaRPr>
            </a:p>
            <a:p>
              <a:pPr algn="ctr"/>
              <a:r>
                <a:rPr lang="en-US" sz="1400" b="1" dirty="0">
                  <a:solidFill>
                    <a:srgbClr val="CCFFCC"/>
                  </a:solidFill>
                  <a:latin typeface="Arial"/>
                  <a:cs typeface="Arial"/>
                </a:rPr>
                <a:t>FEAR</a:t>
              </a:r>
            </a:p>
          </p:txBody>
        </p:sp>
        <p:sp>
          <p:nvSpPr>
            <p:cNvPr id="34" name="Oval 33"/>
            <p:cNvSpPr/>
            <p:nvPr/>
          </p:nvSpPr>
          <p:spPr>
            <a:xfrm>
              <a:off x="3923658" y="5304432"/>
              <a:ext cx="1478238" cy="1072295"/>
            </a:xfrm>
            <a:prstGeom prst="ellipse">
              <a:avLst/>
            </a:prstGeom>
            <a:solidFill>
              <a:srgbClr val="004C91">
                <a:alpha val="57000"/>
              </a:srgbClr>
            </a:solidFill>
            <a:ln>
              <a:solidFill>
                <a:srgbClr val="53585F"/>
              </a:solidFill>
            </a:ln>
          </p:spPr>
          <p:style>
            <a:lnRef idx="1">
              <a:schemeClr val="accent1"/>
            </a:lnRef>
            <a:fillRef idx="3">
              <a:schemeClr val="accent1"/>
            </a:fillRef>
            <a:effectRef idx="2">
              <a:schemeClr val="accent1"/>
            </a:effectRef>
            <a:fontRef idx="minor">
              <a:schemeClr val="lt1"/>
            </a:fontRef>
          </p:style>
          <p:txBody>
            <a:bodyPr lIns="91435" tIns="45718" rIns="91435" bIns="45718" rtlCol="0" anchor="ctr"/>
            <a:lstStyle/>
            <a:p>
              <a:pPr algn="ctr"/>
              <a:endParaRPr lang="en-US" dirty="0"/>
            </a:p>
          </p:txBody>
        </p:sp>
        <p:sp>
          <p:nvSpPr>
            <p:cNvPr id="35" name="TextBox 34"/>
            <p:cNvSpPr txBox="1"/>
            <p:nvPr/>
          </p:nvSpPr>
          <p:spPr>
            <a:xfrm>
              <a:off x="4080507" y="5433101"/>
              <a:ext cx="1164492" cy="838930"/>
            </a:xfrm>
            <a:prstGeom prst="rect">
              <a:avLst/>
            </a:prstGeom>
            <a:noFill/>
          </p:spPr>
          <p:txBody>
            <a:bodyPr wrap="none" lIns="91435" tIns="45718" rIns="91435" bIns="45718" rtlCol="0">
              <a:spAutoFit/>
            </a:bodyPr>
            <a:lstStyle/>
            <a:p>
              <a:pPr algn="ctr"/>
              <a:r>
                <a:rPr lang="en-US" sz="1600" b="1" dirty="0">
                  <a:solidFill>
                    <a:srgbClr val="CCFFCC"/>
                  </a:solidFill>
                  <a:latin typeface="Arial"/>
                  <a:cs typeface="Arial"/>
                </a:rPr>
                <a:t>Defensive</a:t>
              </a:r>
            </a:p>
            <a:p>
              <a:pPr algn="ctr"/>
              <a:r>
                <a:rPr lang="en-US" sz="1600" b="1" dirty="0">
                  <a:solidFill>
                    <a:srgbClr val="CCFFCC"/>
                  </a:solidFill>
                  <a:latin typeface="Arial"/>
                  <a:cs typeface="Arial"/>
                </a:rPr>
                <a:t>Survival </a:t>
              </a:r>
            </a:p>
            <a:p>
              <a:pPr algn="ctr"/>
              <a:r>
                <a:rPr lang="en-US" sz="1600" b="1" dirty="0">
                  <a:solidFill>
                    <a:srgbClr val="CCFFCC"/>
                  </a:solidFill>
                  <a:latin typeface="Arial"/>
                  <a:cs typeface="Arial"/>
                </a:rPr>
                <a:t>Circuit</a:t>
              </a:r>
            </a:p>
          </p:txBody>
        </p:sp>
        <p:cxnSp>
          <p:nvCxnSpPr>
            <p:cNvPr id="36" name="Straight Arrow Connector 35"/>
            <p:cNvCxnSpPr/>
            <p:nvPr/>
          </p:nvCxnSpPr>
          <p:spPr>
            <a:xfrm flipV="1">
              <a:off x="5519124" y="5854051"/>
              <a:ext cx="749702" cy="9724"/>
            </a:xfrm>
            <a:prstGeom prst="straightConnector1">
              <a:avLst/>
            </a:prstGeom>
            <a:ln w="38100" cmpd="sng">
              <a:solidFill>
                <a:schemeClr val="tx2">
                  <a:lumMod val="40000"/>
                  <a:lumOff val="6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39" name="TextBox 38"/>
          <p:cNvSpPr txBox="1"/>
          <p:nvPr/>
        </p:nvSpPr>
        <p:spPr>
          <a:xfrm>
            <a:off x="5942504" y="470632"/>
            <a:ext cx="652643" cy="369332"/>
          </a:xfrm>
          <a:prstGeom prst="rect">
            <a:avLst/>
          </a:prstGeom>
          <a:noFill/>
        </p:spPr>
        <p:txBody>
          <a:bodyPr wrap="none" rtlCol="0">
            <a:spAutoFit/>
          </a:bodyPr>
          <a:lstStyle/>
          <a:p>
            <a:r>
              <a:rPr lang="en-US" dirty="0"/>
              <a:t>2012</a:t>
            </a:r>
          </a:p>
        </p:txBody>
      </p:sp>
    </p:spTree>
    <p:extLst>
      <p:ext uri="{BB962C8B-B14F-4D97-AF65-F5344CB8AC3E}">
        <p14:creationId xmlns:p14="http://schemas.microsoft.com/office/powerpoint/2010/main" val="175489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5896" y="743043"/>
            <a:ext cx="6198682" cy="3785652"/>
          </a:xfrm>
          <a:prstGeom prst="rect">
            <a:avLst/>
          </a:prstGeom>
          <a:noFill/>
        </p:spPr>
        <p:txBody>
          <a:bodyPr wrap="none" rtlCol="0">
            <a:spAutoFit/>
          </a:bodyPr>
          <a:lstStyle/>
          <a:p>
            <a:pPr algn="ctr"/>
            <a:r>
              <a:rPr lang="en-US" sz="4000" b="1" dirty="0"/>
              <a:t>WHY DOES IT MATTER HOW</a:t>
            </a:r>
          </a:p>
          <a:p>
            <a:pPr algn="ctr"/>
            <a:r>
              <a:rPr lang="en-US" sz="4000" b="1" dirty="0"/>
              <a:t>WE TALK ABOUT FEAR?</a:t>
            </a:r>
          </a:p>
          <a:p>
            <a:pPr algn="ctr"/>
            <a:endParaRPr lang="en-US" sz="4000" b="1" dirty="0"/>
          </a:p>
          <a:p>
            <a:pPr algn="ctr"/>
            <a:r>
              <a:rPr lang="en-US" sz="4000" b="1" dirty="0"/>
              <a:t>Part 1: Clarity</a:t>
            </a:r>
          </a:p>
          <a:p>
            <a:endParaRPr lang="en-US" sz="4000" b="1" dirty="0"/>
          </a:p>
          <a:p>
            <a:endParaRPr lang="en-US" sz="4000" b="1" dirty="0"/>
          </a:p>
        </p:txBody>
      </p:sp>
    </p:spTree>
    <p:extLst>
      <p:ext uri="{BB962C8B-B14F-4D97-AF65-F5344CB8AC3E}">
        <p14:creationId xmlns:p14="http://schemas.microsoft.com/office/powerpoint/2010/main" val="14924081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74233" y="4416965"/>
            <a:ext cx="6951133" cy="2677656"/>
          </a:xfrm>
          <a:prstGeom prst="rect">
            <a:avLst/>
          </a:prstGeom>
        </p:spPr>
        <p:txBody>
          <a:bodyPr wrap="square">
            <a:spAutoFit/>
          </a:bodyPr>
          <a:lstStyle/>
          <a:p>
            <a:r>
              <a:rPr lang="en-US" sz="2400" i="1" dirty="0"/>
              <a:t>Science:</a:t>
            </a:r>
            <a:r>
              <a:rPr lang="en-US" sz="2400" dirty="0"/>
              <a:t>  Anxious Crayfish Can Be Treated Like Humans</a:t>
            </a:r>
          </a:p>
          <a:p>
            <a:endParaRPr lang="en-US" sz="2400" dirty="0"/>
          </a:p>
          <a:p>
            <a:r>
              <a:rPr lang="en-US" sz="2400" i="1" dirty="0"/>
              <a:t>NYT:  </a:t>
            </a:r>
            <a:r>
              <a:rPr lang="en-US" sz="2400" dirty="0"/>
              <a:t>Even Crayfish Get Anxious</a:t>
            </a:r>
          </a:p>
          <a:p>
            <a:endParaRPr lang="en-US" sz="2400" dirty="0"/>
          </a:p>
          <a:p>
            <a:r>
              <a:rPr lang="en-US" sz="2400" i="1" dirty="0"/>
              <a:t>BBC:  </a:t>
            </a:r>
            <a:r>
              <a:rPr lang="en-US" sz="2400" dirty="0"/>
              <a:t>Crayfish May Experience a Form of Anxiety</a:t>
            </a:r>
          </a:p>
          <a:p>
            <a:endParaRPr lang="en-US" sz="2400" dirty="0"/>
          </a:p>
          <a:p>
            <a:r>
              <a:rPr lang="en-US" sz="2400" dirty="0"/>
              <a:t> </a:t>
            </a:r>
          </a:p>
        </p:txBody>
      </p:sp>
      <p:sp>
        <p:nvSpPr>
          <p:cNvPr id="7" name="TextBox 6"/>
          <p:cNvSpPr txBox="1"/>
          <p:nvPr/>
        </p:nvSpPr>
        <p:spPr>
          <a:xfrm>
            <a:off x="3641795" y="3621431"/>
            <a:ext cx="1529836" cy="461665"/>
          </a:xfrm>
          <a:prstGeom prst="rect">
            <a:avLst/>
          </a:prstGeom>
          <a:noFill/>
        </p:spPr>
        <p:txBody>
          <a:bodyPr wrap="none" rtlCol="0">
            <a:spAutoFit/>
          </a:bodyPr>
          <a:lstStyle/>
          <a:p>
            <a:r>
              <a:rPr lang="en-US" sz="2400" b="1" dirty="0"/>
              <a:t>Headlines:</a:t>
            </a:r>
          </a:p>
        </p:txBody>
      </p:sp>
      <p:sp>
        <p:nvSpPr>
          <p:cNvPr id="5" name="TextBox 4"/>
          <p:cNvSpPr txBox="1"/>
          <p:nvPr/>
        </p:nvSpPr>
        <p:spPr>
          <a:xfrm>
            <a:off x="3959405" y="502321"/>
            <a:ext cx="1203424" cy="461665"/>
          </a:xfrm>
          <a:prstGeom prst="rect">
            <a:avLst/>
          </a:prstGeom>
          <a:noFill/>
        </p:spPr>
        <p:txBody>
          <a:bodyPr wrap="none" rtlCol="0">
            <a:spAutoFit/>
          </a:bodyPr>
          <a:lstStyle/>
          <a:p>
            <a:r>
              <a:rPr lang="en-US" sz="2400" b="1" dirty="0"/>
              <a:t>Finding:</a:t>
            </a:r>
          </a:p>
        </p:txBody>
      </p:sp>
      <p:sp>
        <p:nvSpPr>
          <p:cNvPr id="8" name="Rectangle 7"/>
          <p:cNvSpPr/>
          <p:nvPr/>
        </p:nvSpPr>
        <p:spPr>
          <a:xfrm>
            <a:off x="1147233" y="1025541"/>
            <a:ext cx="6951133" cy="1938992"/>
          </a:xfrm>
          <a:prstGeom prst="rect">
            <a:avLst/>
          </a:prstGeom>
        </p:spPr>
        <p:txBody>
          <a:bodyPr wrap="square">
            <a:spAutoFit/>
          </a:bodyPr>
          <a:lstStyle/>
          <a:p>
            <a:pPr algn="ctr"/>
            <a:r>
              <a:rPr lang="en-US" sz="2400" dirty="0"/>
              <a:t>Crayfish treated with a benzodiazepine were more exploratory (less inhibited) in a chamber where </a:t>
            </a:r>
          </a:p>
          <a:p>
            <a:pPr algn="ctr"/>
            <a:r>
              <a:rPr lang="en-US" sz="2400" dirty="0"/>
              <a:t>they received electric shock </a:t>
            </a:r>
          </a:p>
          <a:p>
            <a:pPr algn="ctr"/>
            <a:endParaRPr lang="en-US" sz="2400" dirty="0"/>
          </a:p>
          <a:p>
            <a:pPr algn="ctr"/>
            <a:r>
              <a:rPr lang="en-US" sz="2400" dirty="0"/>
              <a:t>Fossat et al, 2014, </a:t>
            </a:r>
            <a:r>
              <a:rPr lang="en-US" sz="2400" i="1" dirty="0"/>
              <a:t>Science</a:t>
            </a:r>
          </a:p>
        </p:txBody>
      </p:sp>
    </p:spTree>
    <p:extLst>
      <p:ext uri="{BB962C8B-B14F-4D97-AF65-F5344CB8AC3E}">
        <p14:creationId xmlns:p14="http://schemas.microsoft.com/office/powerpoint/2010/main" val="171393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274233" y="4416965"/>
            <a:ext cx="6951133" cy="830997"/>
          </a:xfrm>
          <a:prstGeom prst="rect">
            <a:avLst/>
          </a:prstGeom>
        </p:spPr>
        <p:txBody>
          <a:bodyPr wrap="square">
            <a:spAutoFit/>
          </a:bodyPr>
          <a:lstStyle/>
          <a:p>
            <a:endParaRPr lang="en-US" sz="2400" dirty="0"/>
          </a:p>
          <a:p>
            <a:r>
              <a:rPr lang="en-US" sz="2400" dirty="0"/>
              <a:t> </a:t>
            </a:r>
          </a:p>
        </p:txBody>
      </p:sp>
      <p:sp>
        <p:nvSpPr>
          <p:cNvPr id="7" name="TextBox 6"/>
          <p:cNvSpPr txBox="1"/>
          <p:nvPr/>
        </p:nvSpPr>
        <p:spPr>
          <a:xfrm>
            <a:off x="3641795" y="3621431"/>
            <a:ext cx="1529836" cy="461665"/>
          </a:xfrm>
          <a:prstGeom prst="rect">
            <a:avLst/>
          </a:prstGeom>
          <a:noFill/>
        </p:spPr>
        <p:txBody>
          <a:bodyPr wrap="none" rtlCol="0">
            <a:spAutoFit/>
          </a:bodyPr>
          <a:lstStyle/>
          <a:p>
            <a:r>
              <a:rPr lang="en-US" sz="2400" b="1" dirty="0"/>
              <a:t>Headlines:</a:t>
            </a:r>
          </a:p>
        </p:txBody>
      </p:sp>
      <p:sp>
        <p:nvSpPr>
          <p:cNvPr id="5" name="TextBox 4"/>
          <p:cNvSpPr txBox="1"/>
          <p:nvPr/>
        </p:nvSpPr>
        <p:spPr>
          <a:xfrm>
            <a:off x="3959405" y="271488"/>
            <a:ext cx="1203424" cy="461665"/>
          </a:xfrm>
          <a:prstGeom prst="rect">
            <a:avLst/>
          </a:prstGeom>
          <a:noFill/>
        </p:spPr>
        <p:txBody>
          <a:bodyPr wrap="none" rtlCol="0">
            <a:spAutoFit/>
          </a:bodyPr>
          <a:lstStyle/>
          <a:p>
            <a:r>
              <a:rPr lang="en-US" sz="2400" b="1" dirty="0"/>
              <a:t>Finding:</a:t>
            </a:r>
          </a:p>
        </p:txBody>
      </p:sp>
      <p:sp>
        <p:nvSpPr>
          <p:cNvPr id="8" name="Rectangle 7"/>
          <p:cNvSpPr/>
          <p:nvPr/>
        </p:nvSpPr>
        <p:spPr>
          <a:xfrm>
            <a:off x="1147233" y="835041"/>
            <a:ext cx="6951133" cy="2431435"/>
          </a:xfrm>
          <a:prstGeom prst="rect">
            <a:avLst/>
          </a:prstGeom>
        </p:spPr>
        <p:txBody>
          <a:bodyPr wrap="square">
            <a:spAutoFit/>
          </a:bodyPr>
          <a:lstStyle/>
          <a:p>
            <a:pPr algn="ctr"/>
            <a:r>
              <a:rPr lang="en-US" sz="2400" dirty="0"/>
              <a:t>Flies stop moving (“freeze”) when in danger</a:t>
            </a:r>
          </a:p>
          <a:p>
            <a:pPr algn="ctr"/>
            <a:r>
              <a:rPr lang="en-US" sz="2400" dirty="0"/>
              <a:t> David Anderson</a:t>
            </a:r>
          </a:p>
          <a:p>
            <a:pPr algn="ctr"/>
            <a:endParaRPr lang="en-US" sz="2000" dirty="0"/>
          </a:p>
          <a:p>
            <a:pPr algn="ctr"/>
            <a:r>
              <a:rPr lang="en-US" sz="2000" dirty="0"/>
              <a:t>an emotional state, “possibly analogous to fear in mammals,” lies between the threat and the freezing behavior in flies, and by studying flies we can learn important things about human emotions.</a:t>
            </a:r>
            <a:r>
              <a:rPr lang="en-US" sz="2400" dirty="0"/>
              <a:t> </a:t>
            </a:r>
          </a:p>
        </p:txBody>
      </p:sp>
      <p:sp>
        <p:nvSpPr>
          <p:cNvPr id="2" name="TextBox 1"/>
          <p:cNvSpPr txBox="1"/>
          <p:nvPr/>
        </p:nvSpPr>
        <p:spPr>
          <a:xfrm>
            <a:off x="359833" y="4083096"/>
            <a:ext cx="6733935" cy="1569660"/>
          </a:xfrm>
          <a:prstGeom prst="rect">
            <a:avLst/>
          </a:prstGeom>
          <a:noFill/>
        </p:spPr>
        <p:txBody>
          <a:bodyPr wrap="none" rtlCol="0">
            <a:spAutoFit/>
          </a:bodyPr>
          <a:lstStyle/>
          <a:p>
            <a:r>
              <a:rPr lang="en-US" sz="2400" dirty="0"/>
              <a:t>“Flies have feelings: fear and maybe more” </a:t>
            </a:r>
          </a:p>
          <a:p>
            <a:endParaRPr lang="en-US" sz="2400" dirty="0"/>
          </a:p>
          <a:p>
            <a:r>
              <a:rPr lang="en-US" sz="2400" dirty="0"/>
              <a:t>“Flies experience emotions like fear, and might offer </a:t>
            </a:r>
          </a:p>
          <a:p>
            <a:r>
              <a:rPr lang="en-US" sz="2400" dirty="0"/>
              <a:t>insights into how the brain makes feelings.” </a:t>
            </a:r>
          </a:p>
        </p:txBody>
      </p:sp>
      <p:sp>
        <p:nvSpPr>
          <p:cNvPr id="3" name="TextBox 2"/>
          <p:cNvSpPr txBox="1"/>
          <p:nvPr/>
        </p:nvSpPr>
        <p:spPr>
          <a:xfrm>
            <a:off x="358985" y="5956300"/>
            <a:ext cx="8719905" cy="707886"/>
          </a:xfrm>
          <a:prstGeom prst="rect">
            <a:avLst/>
          </a:prstGeom>
          <a:noFill/>
        </p:spPr>
        <p:txBody>
          <a:bodyPr wrap="none" rtlCol="0">
            <a:spAutoFit/>
          </a:bodyPr>
          <a:lstStyle/>
          <a:p>
            <a:r>
              <a:rPr lang="en-US" sz="2000" dirty="0"/>
              <a:t>Anderson says that’s not what he said:  but if you bait the hook don’t be surprised</a:t>
            </a:r>
          </a:p>
          <a:p>
            <a:r>
              <a:rPr lang="en-US" sz="2000" dirty="0"/>
              <a:t>if the fish bite</a:t>
            </a:r>
          </a:p>
        </p:txBody>
      </p:sp>
    </p:spTree>
    <p:extLst>
      <p:ext uri="{BB962C8B-B14F-4D97-AF65-F5344CB8AC3E}">
        <p14:creationId xmlns:p14="http://schemas.microsoft.com/office/powerpoint/2010/main" val="321704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2027647" y="249224"/>
            <a:ext cx="5100901" cy="1200329"/>
          </a:xfrm>
          <a:prstGeom prst="rect">
            <a:avLst/>
          </a:prstGeom>
          <a:noFill/>
        </p:spPr>
        <p:txBody>
          <a:bodyPr wrap="none" lIns="91440" tIns="45720" rIns="91440" bIns="45720">
            <a:spAutoFit/>
          </a:bodyPr>
          <a:lstStyle/>
          <a:p>
            <a:pPr algn="ctr"/>
            <a:r>
              <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Why Did I Write this Book </a:t>
            </a:r>
          </a:p>
          <a:p>
            <a:pPr algn="ctr"/>
            <a:r>
              <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About the History of Life? </a:t>
            </a:r>
          </a:p>
        </p:txBody>
      </p:sp>
      <p:pic>
        <p:nvPicPr>
          <p:cNvPr id="6" name="Picture 5" descr="THE DEEP HISTORY OF OURSELVES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7578" y="1490924"/>
            <a:ext cx="3405549" cy="5141674"/>
          </a:xfrm>
          <a:prstGeom prst="rect">
            <a:avLst/>
          </a:prstGeom>
        </p:spPr>
      </p:pic>
    </p:spTree>
    <p:extLst>
      <p:ext uri="{BB962C8B-B14F-4D97-AF65-F5344CB8AC3E}">
        <p14:creationId xmlns:p14="http://schemas.microsoft.com/office/powerpoint/2010/main" val="24823221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1460" y="617706"/>
            <a:ext cx="6543077" cy="6247864"/>
          </a:xfrm>
          <a:prstGeom prst="rect">
            <a:avLst/>
          </a:prstGeom>
          <a:noFill/>
        </p:spPr>
        <p:txBody>
          <a:bodyPr wrap="none" rtlCol="0">
            <a:spAutoFit/>
          </a:bodyPr>
          <a:lstStyle/>
          <a:p>
            <a:pPr algn="ctr"/>
            <a:endParaRPr lang="en-US" sz="4000" b="1" dirty="0"/>
          </a:p>
          <a:p>
            <a:pPr algn="ctr"/>
            <a:endParaRPr lang="en-US" sz="4000" b="1" dirty="0"/>
          </a:p>
          <a:p>
            <a:pPr algn="ctr"/>
            <a:r>
              <a:rPr lang="en-US" sz="4000" b="1" dirty="0"/>
              <a:t>Part 2: </a:t>
            </a:r>
          </a:p>
          <a:p>
            <a:pPr algn="ctr"/>
            <a:r>
              <a:rPr lang="en-US" sz="4000" b="1" dirty="0"/>
              <a:t>“It’s Just Semantics” </a:t>
            </a:r>
          </a:p>
          <a:p>
            <a:pPr algn="ctr"/>
            <a:r>
              <a:rPr lang="en-US" sz="4000" b="1" dirty="0"/>
              <a:t>(but Semantics Really Matter)</a:t>
            </a:r>
          </a:p>
          <a:p>
            <a:pPr algn="ctr"/>
            <a:endParaRPr lang="en-US" sz="4000" b="1" dirty="0"/>
          </a:p>
          <a:p>
            <a:pPr algn="ctr"/>
            <a:endParaRPr lang="en-US" sz="4000" b="1" dirty="0"/>
          </a:p>
          <a:p>
            <a:pPr algn="ctr"/>
            <a:endParaRPr lang="en-US" sz="4000" b="1" dirty="0"/>
          </a:p>
          <a:p>
            <a:endParaRPr lang="en-US" sz="4000" b="1" dirty="0"/>
          </a:p>
          <a:p>
            <a:endParaRPr lang="en-US" sz="4000" b="1" dirty="0"/>
          </a:p>
        </p:txBody>
      </p:sp>
    </p:spTree>
    <p:extLst>
      <p:ext uri="{BB962C8B-B14F-4D97-AF65-F5344CB8AC3E}">
        <p14:creationId xmlns:p14="http://schemas.microsoft.com/office/powerpoint/2010/main" val="22600220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933" y="0"/>
            <a:ext cx="9354795" cy="6967298"/>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p>
        </p:txBody>
      </p:sp>
      <p:sp>
        <p:nvSpPr>
          <p:cNvPr id="2" name="TextBox 1"/>
          <p:cNvSpPr txBox="1"/>
          <p:nvPr/>
        </p:nvSpPr>
        <p:spPr>
          <a:xfrm>
            <a:off x="740866" y="122418"/>
            <a:ext cx="8077715" cy="7525138"/>
          </a:xfrm>
          <a:prstGeom prst="rect">
            <a:avLst/>
          </a:prstGeom>
          <a:noFill/>
        </p:spPr>
        <p:txBody>
          <a:bodyPr wrap="square" rtlCol="0">
            <a:spAutoFit/>
          </a:bodyPr>
          <a:lstStyle/>
          <a:p>
            <a:r>
              <a:rPr lang="en-US" sz="2100" b="1" dirty="0"/>
              <a:t>Francis Bacon (1620) </a:t>
            </a:r>
            <a:r>
              <a:rPr lang="en-US" sz="2100" dirty="0"/>
              <a:t>Scientists should be vigilant and guard against tacitly granting reality to things simply because we have words for them.</a:t>
            </a:r>
          </a:p>
          <a:p>
            <a:endParaRPr lang="en-US" sz="2100" b="1" dirty="0"/>
          </a:p>
          <a:p>
            <a:r>
              <a:rPr lang="en-US" sz="2100" b="1" dirty="0"/>
              <a:t>George Mandler and William Kessen (1964)  </a:t>
            </a:r>
            <a:r>
              <a:rPr lang="en-US" sz="2100" dirty="0"/>
              <a:t>The common language is full of quasi-psychological assertions, and the language in which these are framed is inadequate.... Atoms do not study atoms</a:t>
            </a:r>
            <a:r>
              <a:rPr lang="is-IS" sz="2100" dirty="0"/>
              <a:t>….The fact that man studies himself and that he has archaic notions which pesist in the daily behavior of all men </a:t>
            </a:r>
            <a:r>
              <a:rPr lang="en-US" sz="2100" dirty="0"/>
              <a:t>p</a:t>
            </a:r>
            <a:r>
              <a:rPr lang="is-IS" sz="2100" dirty="0"/>
              <a:t>uts a major stumbling block in the path of scientific psychology.</a:t>
            </a:r>
          </a:p>
          <a:p>
            <a:endParaRPr lang="en-US" sz="2100" dirty="0"/>
          </a:p>
          <a:p>
            <a:r>
              <a:rPr lang="en-US" sz="2100" b="1" dirty="0"/>
              <a:t>Jack Block (1995) </a:t>
            </a:r>
            <a:r>
              <a:rPr lang="en-US" sz="2100" dirty="0"/>
              <a:t>Psychologists have tended to be sloppy with words. We need to become more intimate with their meanings, denotatively and connotatively, because summary labels and shorthand chosen quickly will control—often in unrecognized ways—the way we think subsequently. </a:t>
            </a:r>
            <a:endParaRPr lang="en-US" sz="2100" b="1" dirty="0"/>
          </a:p>
          <a:p>
            <a:endParaRPr lang="en-US" sz="2100" b="1" dirty="0"/>
          </a:p>
          <a:p>
            <a:r>
              <a:rPr lang="en-US" sz="2100" b="1" dirty="0"/>
              <a:t>Kurt Danzinger(1997)</a:t>
            </a:r>
            <a:r>
              <a:rPr lang="en-US" sz="2100" dirty="0"/>
              <a:t> Psychologists did not invent the concept of ‘emotion’</a:t>
            </a:r>
            <a:r>
              <a:rPr lang="is-IS" sz="2100" dirty="0"/>
              <a:t>…</a:t>
            </a:r>
            <a:r>
              <a:rPr lang="en-US" sz="2100" dirty="0"/>
              <a:t>to account for certain empirical findings; they obtained certain empirical findings because of their desire to investigate a set of events which their culture had taught them to distinguish as emotional. </a:t>
            </a:r>
          </a:p>
          <a:p>
            <a:endParaRPr lang="en-US" sz="2100" dirty="0"/>
          </a:p>
          <a:p>
            <a:endParaRPr lang="en-US" sz="2100" dirty="0"/>
          </a:p>
          <a:p>
            <a:endParaRPr lang="en-US" sz="2100" dirty="0"/>
          </a:p>
        </p:txBody>
      </p:sp>
    </p:spTree>
    <p:extLst>
      <p:ext uri="{BB962C8B-B14F-4D97-AF65-F5344CB8AC3E}">
        <p14:creationId xmlns:p14="http://schemas.microsoft.com/office/powerpoint/2010/main" val="4261204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7467" y="24754"/>
            <a:ext cx="4572000" cy="7109637"/>
          </a:xfrm>
          <a:prstGeom prst="rect">
            <a:avLst/>
          </a:prstGeom>
        </p:spPr>
        <p:txBody>
          <a:bodyPr>
            <a:spAutoFit/>
          </a:bodyPr>
          <a:lstStyle/>
          <a:p>
            <a:r>
              <a:rPr lang="en-US" sz="2400" dirty="0"/>
              <a:t>MELVIN MARX (1951)</a:t>
            </a:r>
          </a:p>
          <a:p>
            <a:r>
              <a:rPr lang="en-US" sz="2400" dirty="0"/>
              <a:t>There is a semantic danger that results when a common language term is used as a scientific name for an intervening variable or hypothetical construct.  In such a situation some will be inclined to apply the common meaning. </a:t>
            </a:r>
          </a:p>
          <a:p>
            <a:r>
              <a:rPr lang="en-US" sz="2400" dirty="0"/>
              <a:t>When this happens, the variable or construct becomes infected with the subjective properties that the scientist was trying to avoid.</a:t>
            </a:r>
          </a:p>
          <a:p>
            <a:endParaRPr lang="en-US" sz="2400" dirty="0"/>
          </a:p>
          <a:p>
            <a:r>
              <a:rPr lang="en-US" sz="2400" dirty="0"/>
              <a:t>In the case of “fear,” the common meaning is often taken to be the intended meaning, and there lies the problem.</a:t>
            </a:r>
          </a:p>
          <a:p>
            <a:endParaRPr lang="en-US" sz="2400" dirty="0"/>
          </a:p>
          <a:p>
            <a:endParaRPr lang="en-US" sz="2400" dirty="0"/>
          </a:p>
        </p:txBody>
      </p:sp>
    </p:spTree>
    <p:extLst>
      <p:ext uri="{BB962C8B-B14F-4D97-AF65-F5344CB8AC3E}">
        <p14:creationId xmlns:p14="http://schemas.microsoft.com/office/powerpoint/2010/main" val="11611879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5124" y="3659527"/>
            <a:ext cx="8186857" cy="2031325"/>
          </a:xfrm>
          <a:prstGeom prst="rect">
            <a:avLst/>
          </a:prstGeom>
          <a:noFill/>
        </p:spPr>
        <p:txBody>
          <a:bodyPr wrap="none" rtlCol="0">
            <a:spAutoFit/>
          </a:bodyPr>
          <a:lstStyle/>
          <a:p>
            <a:endParaRPr lang="en-US" dirty="0"/>
          </a:p>
          <a:p>
            <a:pPr marL="342900" indent="-342900">
              <a:buAutoNum type="arabicPeriod"/>
            </a:pPr>
            <a:r>
              <a:rPr lang="en-US" dirty="0"/>
              <a:t>Behavioral tests of fear/anxiety reflect a  </a:t>
            </a:r>
            <a:r>
              <a:rPr lang="en-US" b="1" dirty="0"/>
              <a:t>central state </a:t>
            </a:r>
            <a:r>
              <a:rPr lang="en-US" dirty="0"/>
              <a:t>of fear or anxiety</a:t>
            </a:r>
          </a:p>
          <a:p>
            <a:pPr marL="342900" indent="-342900">
              <a:buAutoNum type="arabicPeriod"/>
            </a:pPr>
            <a:endParaRPr lang="en-US" dirty="0"/>
          </a:p>
          <a:p>
            <a:pPr marL="342900" indent="-342900">
              <a:buAutoNum type="arabicPeriod"/>
            </a:pPr>
            <a:r>
              <a:rPr lang="en-US" dirty="0"/>
              <a:t>Drugs that alter fear/anxiety behavior change the </a:t>
            </a:r>
            <a:r>
              <a:rPr lang="en-US" b="1" dirty="0"/>
              <a:t>central state </a:t>
            </a:r>
            <a:r>
              <a:rPr lang="en-US" dirty="0"/>
              <a:t>in animals</a:t>
            </a:r>
          </a:p>
          <a:p>
            <a:endParaRPr lang="en-US" dirty="0"/>
          </a:p>
          <a:p>
            <a:pPr marL="342900" indent="-342900">
              <a:buAutoNum type="arabicPeriod"/>
            </a:pPr>
            <a:r>
              <a:rPr lang="en-US" dirty="0"/>
              <a:t>Changing this </a:t>
            </a:r>
            <a:r>
              <a:rPr lang="en-US" b="1" dirty="0"/>
              <a:t>central state </a:t>
            </a:r>
            <a:r>
              <a:rPr lang="en-US" dirty="0"/>
              <a:t>should make people feel less fearful or anxious</a:t>
            </a:r>
          </a:p>
          <a:p>
            <a:endParaRPr lang="en-US" dirty="0"/>
          </a:p>
        </p:txBody>
      </p:sp>
      <p:sp>
        <p:nvSpPr>
          <p:cNvPr id="4" name="TextBox 3"/>
          <p:cNvSpPr txBox="1"/>
          <p:nvPr/>
        </p:nvSpPr>
        <p:spPr>
          <a:xfrm>
            <a:off x="1613616" y="-94444"/>
            <a:ext cx="6439884" cy="3170099"/>
          </a:xfrm>
          <a:prstGeom prst="rect">
            <a:avLst/>
          </a:prstGeom>
          <a:noFill/>
        </p:spPr>
        <p:txBody>
          <a:bodyPr wrap="none" rtlCol="0">
            <a:spAutoFit/>
          </a:bodyPr>
          <a:lstStyle/>
          <a:p>
            <a:pPr algn="ctr"/>
            <a:endParaRPr lang="en-US" sz="4000" b="1" dirty="0"/>
          </a:p>
          <a:p>
            <a:pPr algn="ctr"/>
            <a:r>
              <a:rPr lang="en-US" sz="4000" b="1" dirty="0"/>
              <a:t>Anxiolytic Drug Development</a:t>
            </a:r>
          </a:p>
          <a:p>
            <a:pPr algn="ctr"/>
            <a:r>
              <a:rPr lang="en-US" sz="4000" b="1" dirty="0"/>
              <a:t>Illustrates the </a:t>
            </a:r>
          </a:p>
          <a:p>
            <a:pPr algn="ctr"/>
            <a:r>
              <a:rPr lang="en-US" sz="4000" b="1" dirty="0"/>
              <a:t>Consequences of </a:t>
            </a:r>
          </a:p>
          <a:p>
            <a:r>
              <a:rPr lang="en-US" sz="4000" b="1" dirty="0"/>
              <a:t>Semantic Ambiguity</a:t>
            </a:r>
          </a:p>
        </p:txBody>
      </p:sp>
    </p:spTree>
    <p:extLst>
      <p:ext uri="{BB962C8B-B14F-4D97-AF65-F5344CB8AC3E}">
        <p14:creationId xmlns:p14="http://schemas.microsoft.com/office/powerpoint/2010/main" val="2805097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79771" y="1715869"/>
            <a:ext cx="184666" cy="923330"/>
          </a:xfrm>
          <a:prstGeom prst="rect">
            <a:avLst/>
          </a:prstGeom>
          <a:noFill/>
        </p:spPr>
        <p:txBody>
          <a:bodyPr wrap="none" rtlCol="0">
            <a:spAutoFit/>
          </a:bodyPr>
          <a:lstStyle/>
          <a:p>
            <a:pPr algn="ctr"/>
            <a:endParaRPr lang="en-US" dirty="0"/>
          </a:p>
          <a:p>
            <a:pPr algn="ctr"/>
            <a:endParaRPr lang="en-US" dirty="0"/>
          </a:p>
          <a:p>
            <a:pPr algn="ctr"/>
            <a:endParaRPr lang="en-US" dirty="0"/>
          </a:p>
        </p:txBody>
      </p:sp>
      <p:pic>
        <p:nvPicPr>
          <p:cNvPr id="6" name="Picture 5" descr="Screen Shot 2015-09-22 at 12.27.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788" y="1067582"/>
            <a:ext cx="4168011" cy="5490660"/>
          </a:xfrm>
          <a:prstGeom prst="rect">
            <a:avLst/>
          </a:prstGeom>
        </p:spPr>
      </p:pic>
    </p:spTree>
    <p:extLst>
      <p:ext uri="{BB962C8B-B14F-4D97-AF65-F5344CB8AC3E}">
        <p14:creationId xmlns:p14="http://schemas.microsoft.com/office/powerpoint/2010/main" val="234224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7023" y="406400"/>
            <a:ext cx="8628233" cy="7478969"/>
          </a:xfrm>
          <a:prstGeom prst="rect">
            <a:avLst/>
          </a:prstGeom>
          <a:noFill/>
        </p:spPr>
        <p:txBody>
          <a:bodyPr wrap="none" rtlCol="0">
            <a:spAutoFit/>
          </a:bodyPr>
          <a:lstStyle/>
          <a:p>
            <a:r>
              <a:rPr lang="en-US" sz="2400" dirty="0"/>
              <a:t>Since the 1960s, billions of dollars and probably millions of animals </a:t>
            </a:r>
          </a:p>
          <a:p>
            <a:r>
              <a:rPr lang="en-US" sz="2400" dirty="0"/>
              <a:t>have gone into the search for new and better anti-anxiety </a:t>
            </a:r>
          </a:p>
          <a:p>
            <a:r>
              <a:rPr lang="en-US" sz="2400" dirty="0"/>
              <a:t>medications.</a:t>
            </a:r>
          </a:p>
          <a:p>
            <a:endParaRPr lang="en-US" sz="2400" dirty="0"/>
          </a:p>
          <a:p>
            <a:r>
              <a:rPr lang="en-US" sz="2400" dirty="0"/>
              <a:t>In 2010 Andrew Witty, CEO of GSK, concluded the effort has failed</a:t>
            </a:r>
          </a:p>
          <a:p>
            <a:r>
              <a:rPr lang="en-US" sz="2400" dirty="0"/>
              <a:t>and new investments would not be made because of the low </a:t>
            </a:r>
          </a:p>
          <a:p>
            <a:r>
              <a:rPr lang="en-US" sz="2400" dirty="0"/>
              <a:t>probability of success.</a:t>
            </a:r>
          </a:p>
          <a:p>
            <a:endParaRPr lang="en-US" sz="2400" dirty="0"/>
          </a:p>
          <a:p>
            <a:r>
              <a:rPr lang="en-US" sz="2400" dirty="0"/>
              <a:t>Andrew Holmes, a leading researcher, reached a similar conclusion: </a:t>
            </a:r>
          </a:p>
          <a:p>
            <a:r>
              <a:rPr lang="en-US" sz="2400" dirty="0"/>
              <a:t>“these efforts have been disappointing, as promising results with </a:t>
            </a:r>
          </a:p>
          <a:p>
            <a:r>
              <a:rPr lang="en-US" sz="2400" dirty="0"/>
              <a:t>novel agents in rodent studies have very rarely translated into </a:t>
            </a:r>
          </a:p>
          <a:p>
            <a:r>
              <a:rPr lang="en-US" sz="2400" dirty="0"/>
              <a:t>effectiveness in humans”.</a:t>
            </a:r>
          </a:p>
          <a:p>
            <a:r>
              <a:rPr lang="en-US" sz="2400" dirty="0"/>
              <a:t>			</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spTree>
    <p:extLst>
      <p:ext uri="{BB962C8B-B14F-4D97-AF65-F5344CB8AC3E}">
        <p14:creationId xmlns:p14="http://schemas.microsoft.com/office/powerpoint/2010/main" val="1596594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393" y="921821"/>
            <a:ext cx="3961854" cy="1631216"/>
          </a:xfrm>
          <a:prstGeom prst="rect">
            <a:avLst/>
          </a:prstGeom>
          <a:noFill/>
        </p:spPr>
        <p:txBody>
          <a:bodyPr wrap="none" rtlCol="0">
            <a:spAutoFit/>
          </a:bodyPr>
          <a:lstStyle/>
          <a:p>
            <a:r>
              <a:rPr lang="en-US" sz="2000" b="1" dirty="0"/>
              <a:t>Scenario A: anti-fear/anxiety meds</a:t>
            </a:r>
          </a:p>
          <a:p>
            <a:r>
              <a:rPr lang="en-US" sz="2000" dirty="0"/>
              <a:t>-the medication will turn off your</a:t>
            </a:r>
          </a:p>
          <a:p>
            <a:r>
              <a:rPr lang="en-US" sz="2000" dirty="0"/>
              <a:t>fear center.</a:t>
            </a:r>
          </a:p>
          <a:p>
            <a:r>
              <a:rPr lang="en-US" sz="2000" dirty="0"/>
              <a:t>-you will be able to go to the </a:t>
            </a:r>
          </a:p>
          <a:p>
            <a:r>
              <a:rPr lang="en-US" sz="2000" dirty="0"/>
              <a:t>party and not feel afraid or anxious. </a:t>
            </a:r>
          </a:p>
        </p:txBody>
      </p:sp>
      <p:sp>
        <p:nvSpPr>
          <p:cNvPr id="3" name="TextBox 2"/>
          <p:cNvSpPr txBox="1"/>
          <p:nvPr/>
        </p:nvSpPr>
        <p:spPr>
          <a:xfrm>
            <a:off x="4656671" y="921821"/>
            <a:ext cx="4628511" cy="4401205"/>
          </a:xfrm>
          <a:prstGeom prst="rect">
            <a:avLst/>
          </a:prstGeom>
          <a:noFill/>
        </p:spPr>
        <p:txBody>
          <a:bodyPr wrap="none" rtlCol="0">
            <a:spAutoFit/>
          </a:bodyPr>
          <a:lstStyle/>
          <a:p>
            <a:r>
              <a:rPr lang="en-US" sz="2000" b="1" dirty="0"/>
              <a:t>Scenario B: physical symptom meds</a:t>
            </a:r>
          </a:p>
          <a:p>
            <a:r>
              <a:rPr lang="en-US" sz="2000" dirty="0"/>
              <a:t>-the medication affects systems that </a:t>
            </a:r>
          </a:p>
          <a:p>
            <a:r>
              <a:rPr lang="en-US" sz="2000" dirty="0"/>
              <a:t>control behavioral and physiological </a:t>
            </a:r>
          </a:p>
          <a:p>
            <a:r>
              <a:rPr lang="en-US" sz="2000" dirty="0"/>
              <a:t>responses in challenging situations.</a:t>
            </a:r>
          </a:p>
          <a:p>
            <a:r>
              <a:rPr lang="en-US" sz="2000" dirty="0"/>
              <a:t>-you will  find it easier to go to the party </a:t>
            </a:r>
          </a:p>
          <a:p>
            <a:r>
              <a:rPr lang="en-US" sz="2000" dirty="0"/>
              <a:t>(be less avoidant) and will feel less jittery</a:t>
            </a:r>
          </a:p>
          <a:p>
            <a:r>
              <a:rPr lang="en-US" sz="2000" dirty="0"/>
              <a:t>(less aroused).    </a:t>
            </a:r>
          </a:p>
          <a:p>
            <a:r>
              <a:rPr lang="en-US" sz="2000" dirty="0"/>
              <a:t>-while you will probably still feel anxious,</a:t>
            </a:r>
          </a:p>
          <a:p>
            <a:r>
              <a:rPr lang="en-US" sz="2000" dirty="0"/>
              <a:t>you will be better able to cope with</a:t>
            </a:r>
          </a:p>
          <a:p>
            <a:r>
              <a:rPr lang="en-US" sz="2000" dirty="0"/>
              <a:t>the threatening situation and can use it</a:t>
            </a:r>
          </a:p>
          <a:p>
            <a:r>
              <a:rPr lang="en-US" sz="2000" dirty="0"/>
              <a:t>as a way to become physically more </a:t>
            </a:r>
          </a:p>
          <a:p>
            <a:r>
              <a:rPr lang="en-US" sz="2000" dirty="0"/>
              <a:t>comfortable being there.</a:t>
            </a:r>
          </a:p>
          <a:p>
            <a:r>
              <a:rPr lang="en-US" sz="2000" dirty="0"/>
              <a:t>-this is not a cure but it might help you</a:t>
            </a:r>
          </a:p>
          <a:p>
            <a:r>
              <a:rPr lang="en-US" sz="2000" dirty="0"/>
              <a:t>cope with your symptoms.</a:t>
            </a:r>
          </a:p>
        </p:txBody>
      </p:sp>
      <p:sp>
        <p:nvSpPr>
          <p:cNvPr id="4" name="TextBox 3"/>
          <p:cNvSpPr txBox="1"/>
          <p:nvPr/>
        </p:nvSpPr>
        <p:spPr>
          <a:xfrm>
            <a:off x="1739900" y="336034"/>
            <a:ext cx="5019323" cy="369332"/>
          </a:xfrm>
          <a:prstGeom prst="rect">
            <a:avLst/>
          </a:prstGeom>
          <a:noFill/>
        </p:spPr>
        <p:txBody>
          <a:bodyPr wrap="none" rtlCol="0">
            <a:spAutoFit/>
          </a:bodyPr>
          <a:lstStyle/>
          <a:p>
            <a:r>
              <a:rPr lang="en-US" b="1" dirty="0">
                <a:solidFill>
                  <a:srgbClr val="0000FF"/>
                </a:solidFill>
              </a:rPr>
              <a:t>TWO MEDICATION SCENARIOS IN SOCIAL ANXIETY </a:t>
            </a:r>
          </a:p>
        </p:txBody>
      </p:sp>
      <p:sp>
        <p:nvSpPr>
          <p:cNvPr id="7" name="TextBox 6"/>
          <p:cNvSpPr txBox="1"/>
          <p:nvPr/>
        </p:nvSpPr>
        <p:spPr>
          <a:xfrm>
            <a:off x="4765300" y="5376793"/>
            <a:ext cx="3849281" cy="1323439"/>
          </a:xfrm>
          <a:prstGeom prst="rect">
            <a:avLst/>
          </a:prstGeom>
          <a:noFill/>
        </p:spPr>
        <p:txBody>
          <a:bodyPr wrap="none" rtlCol="0">
            <a:spAutoFit/>
          </a:bodyPr>
          <a:lstStyle/>
          <a:p>
            <a:pPr algn="ctr"/>
            <a:r>
              <a:rPr lang="en-US" sz="2000" b="1" dirty="0">
                <a:solidFill>
                  <a:srgbClr val="FF0000"/>
                </a:solidFill>
              </a:rPr>
              <a:t>This is what the animal research</a:t>
            </a:r>
          </a:p>
          <a:p>
            <a:pPr algn="ctr"/>
            <a:r>
              <a:rPr lang="en-US" sz="2000" b="1" dirty="0">
                <a:solidFill>
                  <a:srgbClr val="FF0000"/>
                </a:solidFill>
              </a:rPr>
              <a:t>suggests will happen—</a:t>
            </a:r>
          </a:p>
          <a:p>
            <a:pPr algn="ctr"/>
            <a:r>
              <a:rPr lang="en-US" sz="2000" b="1" dirty="0">
                <a:solidFill>
                  <a:srgbClr val="008000"/>
                </a:solidFill>
              </a:rPr>
              <a:t>It will reduce behavioral inhibition </a:t>
            </a:r>
          </a:p>
          <a:p>
            <a:pPr algn="ctr"/>
            <a:r>
              <a:rPr lang="en-US" sz="2000" b="1" dirty="0">
                <a:solidFill>
                  <a:srgbClr val="008000"/>
                </a:solidFill>
              </a:rPr>
              <a:t>(timidity) and hyper-arousal </a:t>
            </a:r>
          </a:p>
        </p:txBody>
      </p:sp>
      <p:sp>
        <p:nvSpPr>
          <p:cNvPr id="8" name="TextBox 7"/>
          <p:cNvSpPr txBox="1"/>
          <p:nvPr/>
        </p:nvSpPr>
        <p:spPr>
          <a:xfrm>
            <a:off x="159772" y="3159205"/>
            <a:ext cx="3603070" cy="2246769"/>
          </a:xfrm>
          <a:prstGeom prst="rect">
            <a:avLst/>
          </a:prstGeom>
          <a:noFill/>
        </p:spPr>
        <p:txBody>
          <a:bodyPr wrap="none" rtlCol="0">
            <a:spAutoFit/>
          </a:bodyPr>
          <a:lstStyle/>
          <a:p>
            <a:pPr algn="ctr"/>
            <a:r>
              <a:rPr lang="en-US" sz="2000" b="1" dirty="0">
                <a:solidFill>
                  <a:srgbClr val="FF0000"/>
                </a:solidFill>
              </a:rPr>
              <a:t>This is what the </a:t>
            </a:r>
          </a:p>
          <a:p>
            <a:pPr algn="ctr"/>
            <a:r>
              <a:rPr lang="en-US" sz="2000" b="1" dirty="0">
                <a:solidFill>
                  <a:srgbClr val="FF0000"/>
                </a:solidFill>
              </a:rPr>
              <a:t>drug companies, </a:t>
            </a:r>
          </a:p>
          <a:p>
            <a:pPr algn="ctr"/>
            <a:r>
              <a:rPr lang="en-US" sz="2000" b="1" dirty="0">
                <a:solidFill>
                  <a:srgbClr val="FF0000"/>
                </a:solidFill>
              </a:rPr>
              <a:t>researchers, psychiatrists</a:t>
            </a:r>
          </a:p>
          <a:p>
            <a:pPr algn="ctr"/>
            <a:r>
              <a:rPr lang="en-US" sz="2000" b="1" dirty="0">
                <a:solidFill>
                  <a:srgbClr val="FF0000"/>
                </a:solidFill>
              </a:rPr>
              <a:t>and patients assume (hope)</a:t>
            </a:r>
          </a:p>
          <a:p>
            <a:pPr algn="ctr"/>
            <a:r>
              <a:rPr lang="en-US" sz="2000" b="1" dirty="0">
                <a:solidFill>
                  <a:srgbClr val="FF0000"/>
                </a:solidFill>
              </a:rPr>
              <a:t>will happen—</a:t>
            </a:r>
          </a:p>
          <a:p>
            <a:pPr algn="ctr"/>
            <a:r>
              <a:rPr lang="en-US" sz="2000" b="1" dirty="0">
                <a:solidFill>
                  <a:srgbClr val="008000"/>
                </a:solidFill>
              </a:rPr>
              <a:t>It’s an anti-anxiety drug</a:t>
            </a:r>
          </a:p>
          <a:p>
            <a:pPr algn="ctr"/>
            <a:r>
              <a:rPr lang="en-US" sz="2000" b="1" dirty="0">
                <a:solidFill>
                  <a:srgbClr val="008000"/>
                </a:solidFill>
              </a:rPr>
              <a:t>and will reduce fear and anxiety</a:t>
            </a:r>
          </a:p>
        </p:txBody>
      </p:sp>
    </p:spTree>
    <p:extLst>
      <p:ext uri="{BB962C8B-B14F-4D97-AF65-F5344CB8AC3E}">
        <p14:creationId xmlns:p14="http://schemas.microsoft.com/office/powerpoint/2010/main" val="27555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200" y="863989"/>
            <a:ext cx="8030564" cy="2677656"/>
          </a:xfrm>
          <a:prstGeom prst="rect">
            <a:avLst/>
          </a:prstGeom>
          <a:noFill/>
        </p:spPr>
        <p:txBody>
          <a:bodyPr wrap="none" rtlCol="0">
            <a:spAutoFit/>
          </a:bodyPr>
          <a:lstStyle/>
          <a:p>
            <a:r>
              <a:rPr lang="en-US" sz="2400" b="1" dirty="0">
                <a:solidFill>
                  <a:srgbClr val="0000FF"/>
                </a:solidFill>
              </a:rPr>
              <a:t>We need a conception of fear and anxiety that recognizes the </a:t>
            </a:r>
          </a:p>
          <a:p>
            <a:r>
              <a:rPr lang="en-US" sz="2400" b="1" dirty="0">
                <a:solidFill>
                  <a:srgbClr val="0000FF"/>
                </a:solidFill>
              </a:rPr>
              <a:t>importance of innate circuits which have been inherited </a:t>
            </a:r>
          </a:p>
          <a:p>
            <a:r>
              <a:rPr lang="en-US" sz="2400" b="1" dirty="0">
                <a:solidFill>
                  <a:srgbClr val="0000FF"/>
                </a:solidFill>
              </a:rPr>
              <a:t>from animals</a:t>
            </a:r>
          </a:p>
          <a:p>
            <a:endParaRPr lang="en-US" sz="2400" b="1" dirty="0">
              <a:solidFill>
                <a:srgbClr val="0000FF"/>
              </a:solidFill>
            </a:endParaRPr>
          </a:p>
          <a:p>
            <a:endParaRPr lang="en-US" sz="2400" b="1" dirty="0">
              <a:solidFill>
                <a:srgbClr val="0000FF"/>
              </a:solidFill>
            </a:endParaRPr>
          </a:p>
          <a:p>
            <a:r>
              <a:rPr lang="en-US" sz="2400" b="1" dirty="0">
                <a:solidFill>
                  <a:srgbClr val="0000FF"/>
                </a:solidFill>
              </a:rPr>
              <a:t>But one that does not confuse those circuits with circuits </a:t>
            </a:r>
          </a:p>
          <a:p>
            <a:r>
              <a:rPr lang="en-US" sz="2400" b="1" dirty="0">
                <a:solidFill>
                  <a:srgbClr val="0000FF"/>
                </a:solidFill>
              </a:rPr>
              <a:t>that underlie conscious feelings of fear or anxiety</a:t>
            </a:r>
          </a:p>
        </p:txBody>
      </p:sp>
      <p:sp>
        <p:nvSpPr>
          <p:cNvPr id="3" name="TextBox 2"/>
          <p:cNvSpPr txBox="1"/>
          <p:nvPr/>
        </p:nvSpPr>
        <p:spPr>
          <a:xfrm>
            <a:off x="729516" y="699857"/>
            <a:ext cx="7584752" cy="646331"/>
          </a:xfrm>
          <a:prstGeom prst="rect">
            <a:avLst/>
          </a:prstGeom>
          <a:noFill/>
        </p:spPr>
        <p:txBody>
          <a:bodyPr wrap="square" rtlCol="0">
            <a:spAutoFit/>
          </a:bodyPr>
          <a:lstStyle/>
          <a:p>
            <a:endParaRPr lang="en-US" dirty="0">
              <a:latin typeface="Cambria"/>
              <a:cs typeface="Cambria"/>
            </a:endParaRPr>
          </a:p>
          <a:p>
            <a:endParaRPr lang="en-US" dirty="0">
              <a:latin typeface="Cambria"/>
              <a:cs typeface="Cambria"/>
            </a:endParaRPr>
          </a:p>
        </p:txBody>
      </p:sp>
    </p:spTree>
    <p:extLst>
      <p:ext uri="{BB962C8B-B14F-4D97-AF65-F5344CB8AC3E}">
        <p14:creationId xmlns:p14="http://schemas.microsoft.com/office/powerpoint/2010/main" val="16722087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 name="Group 2"/>
          <p:cNvGrpSpPr/>
          <p:nvPr/>
        </p:nvGrpSpPr>
        <p:grpSpPr>
          <a:xfrm>
            <a:off x="1828800" y="1834220"/>
            <a:ext cx="6755762" cy="2749342"/>
            <a:chOff x="494744" y="4964438"/>
            <a:chExt cx="12810926" cy="3910173"/>
          </a:xfrm>
        </p:grpSpPr>
        <p:sp>
          <p:nvSpPr>
            <p:cNvPr id="14" name="Oval 13"/>
            <p:cNvSpPr/>
            <p:nvPr/>
          </p:nvSpPr>
          <p:spPr>
            <a:xfrm>
              <a:off x="5747037" y="7349569"/>
              <a:ext cx="2102383" cy="1525042"/>
            </a:xfrm>
            <a:prstGeom prst="ellipse">
              <a:avLst/>
            </a:prstGeom>
            <a:solidFill>
              <a:srgbClr val="004C91">
                <a:alpha val="57000"/>
              </a:srgbClr>
            </a:solidFill>
            <a:ln>
              <a:solidFill>
                <a:srgbClr val="53585F"/>
              </a:solidFill>
            </a:ln>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p>
          </p:txBody>
        </p:sp>
        <p:sp>
          <p:nvSpPr>
            <p:cNvPr id="15" name="TextBox 14"/>
            <p:cNvSpPr txBox="1"/>
            <p:nvPr/>
          </p:nvSpPr>
          <p:spPr>
            <a:xfrm>
              <a:off x="494744" y="7814974"/>
              <a:ext cx="1984427" cy="624488"/>
            </a:xfrm>
            <a:prstGeom prst="rect">
              <a:avLst/>
            </a:prstGeom>
            <a:noFill/>
          </p:spPr>
          <p:txBody>
            <a:bodyPr wrap="none" lIns="130046" tIns="65023" rIns="130046" bIns="65023" rtlCol="0">
              <a:spAutoFit/>
            </a:bodyPr>
            <a:lstStyle/>
            <a:p>
              <a:r>
                <a:rPr lang="en-US" sz="2000" b="1" dirty="0">
                  <a:solidFill>
                    <a:schemeClr val="bg1"/>
                  </a:solidFill>
                  <a:latin typeface="Arial"/>
                  <a:cs typeface="Arial"/>
                </a:rPr>
                <a:t>Threat</a:t>
              </a:r>
            </a:p>
          </p:txBody>
        </p:sp>
        <p:cxnSp>
          <p:nvCxnSpPr>
            <p:cNvPr id="16" name="Straight Arrow Connector 15"/>
            <p:cNvCxnSpPr/>
            <p:nvPr/>
          </p:nvCxnSpPr>
          <p:spPr>
            <a:xfrm>
              <a:off x="1966414" y="8148635"/>
              <a:ext cx="806857" cy="0"/>
            </a:xfrm>
            <a:prstGeom prst="straightConnector1">
              <a:avLst/>
            </a:prstGeom>
            <a:ln w="38100" cmpd="sng">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630030" y="7532565"/>
              <a:ext cx="2336328" cy="1237305"/>
            </a:xfrm>
            <a:prstGeom prst="rect">
              <a:avLst/>
            </a:prstGeom>
            <a:noFill/>
          </p:spPr>
          <p:txBody>
            <a:bodyPr wrap="none" lIns="130046" tIns="65023" rIns="130046" bIns="65023" rtlCol="0">
              <a:spAutoFit/>
            </a:bodyPr>
            <a:lstStyle/>
            <a:p>
              <a:pPr algn="ctr"/>
              <a:r>
                <a:rPr lang="en-US" sz="1600" b="1" dirty="0">
                  <a:solidFill>
                    <a:srgbClr val="CCFFCC"/>
                  </a:solidFill>
                  <a:latin typeface="Arial"/>
                  <a:cs typeface="Arial"/>
                </a:rPr>
                <a:t>Defensive</a:t>
              </a:r>
            </a:p>
            <a:p>
              <a:pPr algn="ctr"/>
              <a:r>
                <a:rPr lang="en-US" sz="1600" b="1" dirty="0">
                  <a:solidFill>
                    <a:srgbClr val="CCFFCC"/>
                  </a:solidFill>
                  <a:latin typeface="Arial"/>
                  <a:cs typeface="Arial"/>
                </a:rPr>
                <a:t>Survival </a:t>
              </a:r>
            </a:p>
            <a:p>
              <a:pPr algn="ctr"/>
              <a:r>
                <a:rPr lang="en-US" sz="1600" b="1" dirty="0">
                  <a:solidFill>
                    <a:srgbClr val="CCFFCC"/>
                  </a:solidFill>
                  <a:latin typeface="Arial"/>
                  <a:cs typeface="Arial"/>
                </a:rPr>
                <a:t>Circuit</a:t>
              </a:r>
            </a:p>
          </p:txBody>
        </p:sp>
        <p:cxnSp>
          <p:nvCxnSpPr>
            <p:cNvPr id="27" name="Straight Arrow Connector 26"/>
            <p:cNvCxnSpPr/>
            <p:nvPr/>
          </p:nvCxnSpPr>
          <p:spPr>
            <a:xfrm flipV="1">
              <a:off x="7869596" y="8109969"/>
              <a:ext cx="1066243" cy="13830"/>
            </a:xfrm>
            <a:prstGeom prst="straightConnector1">
              <a:avLst/>
            </a:prstGeom>
            <a:ln w="38100" cmpd="sng">
              <a:solidFill>
                <a:schemeClr val="accent3">
                  <a:lumMod val="60000"/>
                  <a:lumOff val="40000"/>
                </a:schemeClr>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8965374" y="7821925"/>
              <a:ext cx="4340296" cy="930896"/>
            </a:xfrm>
            <a:prstGeom prst="rect">
              <a:avLst/>
            </a:prstGeom>
            <a:noFill/>
          </p:spPr>
          <p:txBody>
            <a:bodyPr wrap="none" lIns="130046" tIns="65023" rIns="130046" bIns="65023" rtlCol="0">
              <a:spAutoFit/>
            </a:bodyPr>
            <a:lstStyle/>
            <a:p>
              <a:r>
                <a:rPr lang="en-US" sz="1700" b="1" dirty="0">
                  <a:solidFill>
                    <a:schemeClr val="bg1"/>
                  </a:solidFill>
                  <a:latin typeface="Arial"/>
                  <a:cs typeface="Arial"/>
                </a:rPr>
                <a:t>Defensive Behavior </a:t>
              </a:r>
            </a:p>
            <a:p>
              <a:r>
                <a:rPr lang="en-US" sz="1700" b="1" dirty="0">
                  <a:solidFill>
                    <a:schemeClr val="bg1"/>
                  </a:solidFill>
                  <a:latin typeface="Arial"/>
                  <a:cs typeface="Arial"/>
                </a:rPr>
                <a:t>    </a:t>
              </a:r>
            </a:p>
          </p:txBody>
        </p:sp>
        <p:sp>
          <p:nvSpPr>
            <p:cNvPr id="29" name="TextBox 28"/>
            <p:cNvSpPr txBox="1"/>
            <p:nvPr/>
          </p:nvSpPr>
          <p:spPr>
            <a:xfrm>
              <a:off x="2768020" y="7689022"/>
              <a:ext cx="2443480" cy="1062214"/>
            </a:xfrm>
            <a:prstGeom prst="rect">
              <a:avLst/>
            </a:prstGeom>
            <a:noFill/>
          </p:spPr>
          <p:txBody>
            <a:bodyPr wrap="none" lIns="130046" tIns="65023" rIns="130046" bIns="65023" rtlCol="0">
              <a:spAutoFit/>
            </a:bodyPr>
            <a:lstStyle/>
            <a:p>
              <a:r>
                <a:rPr lang="en-US" sz="2000" b="1" dirty="0">
                  <a:solidFill>
                    <a:schemeClr val="bg1"/>
                  </a:solidFill>
                  <a:latin typeface="Arial"/>
                  <a:cs typeface="Arial"/>
                </a:rPr>
                <a:t>Sensory</a:t>
              </a:r>
            </a:p>
            <a:p>
              <a:r>
                <a:rPr lang="en-US" sz="2000" b="1" dirty="0">
                  <a:solidFill>
                    <a:schemeClr val="bg1"/>
                  </a:solidFill>
                  <a:latin typeface="Arial"/>
                  <a:cs typeface="Arial"/>
                </a:rPr>
                <a:t>System</a:t>
              </a:r>
            </a:p>
          </p:txBody>
        </p:sp>
        <p:cxnSp>
          <p:nvCxnSpPr>
            <p:cNvPr id="31" name="Straight Arrow Connector 30"/>
            <p:cNvCxnSpPr/>
            <p:nvPr/>
          </p:nvCxnSpPr>
          <p:spPr>
            <a:xfrm flipV="1">
              <a:off x="4648076" y="6554503"/>
              <a:ext cx="864057" cy="1358942"/>
            </a:xfrm>
            <a:prstGeom prst="straightConnector1">
              <a:avLst/>
            </a:prstGeom>
            <a:ln w="38100" cmpd="sng">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32" name="Rounded Rectangle 31"/>
            <p:cNvSpPr/>
            <p:nvPr/>
          </p:nvSpPr>
          <p:spPr>
            <a:xfrm>
              <a:off x="5707957" y="5693048"/>
              <a:ext cx="2141463" cy="1199303"/>
            </a:xfrm>
            <a:prstGeom prst="roundRect">
              <a:avLst/>
            </a:prstGeom>
            <a:solidFill>
              <a:schemeClr val="accent1">
                <a:lumMod val="75000"/>
              </a:schemeClr>
            </a:solidFill>
            <a:ln>
              <a:solidFill>
                <a:srgbClr val="17375E"/>
              </a:solidFill>
            </a:ln>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solidFill>
                  <a:srgbClr val="008000"/>
                </a:solidFill>
              </a:endParaRPr>
            </a:p>
          </p:txBody>
        </p:sp>
        <p:sp>
          <p:nvSpPr>
            <p:cNvPr id="33" name="TextBox 32"/>
            <p:cNvSpPr txBox="1"/>
            <p:nvPr/>
          </p:nvSpPr>
          <p:spPr>
            <a:xfrm>
              <a:off x="4477351" y="4964438"/>
              <a:ext cx="4613531" cy="1105986"/>
            </a:xfrm>
            <a:prstGeom prst="rect">
              <a:avLst/>
            </a:prstGeom>
            <a:noFill/>
            <a:ln>
              <a:noFill/>
            </a:ln>
          </p:spPr>
          <p:txBody>
            <a:bodyPr wrap="square" lIns="130046" tIns="65023" rIns="130046" bIns="65023" rtlCol="0">
              <a:spAutoFit/>
            </a:bodyPr>
            <a:lstStyle/>
            <a:p>
              <a:pPr algn="ctr"/>
              <a:r>
                <a:rPr lang="en-US" sz="1400" b="1" dirty="0">
                  <a:solidFill>
                    <a:schemeClr val="bg1"/>
                  </a:solidFill>
                  <a:latin typeface="Arial"/>
                  <a:cs typeface="Arial"/>
                </a:rPr>
                <a:t>Cognitive Interpretation  Circuit</a:t>
              </a:r>
            </a:p>
            <a:p>
              <a:pPr algn="ctr"/>
              <a:endParaRPr lang="en-US" sz="1400" b="1" dirty="0">
                <a:solidFill>
                  <a:schemeClr val="bg1"/>
                </a:solidFill>
                <a:latin typeface="Arial"/>
                <a:cs typeface="Arial"/>
              </a:endParaRPr>
            </a:p>
          </p:txBody>
        </p:sp>
        <p:sp>
          <p:nvSpPr>
            <p:cNvPr id="37" name="Explosion 1 36"/>
            <p:cNvSpPr/>
            <p:nvPr/>
          </p:nvSpPr>
          <p:spPr>
            <a:xfrm>
              <a:off x="6050233" y="5910158"/>
              <a:ext cx="1514502" cy="808277"/>
            </a:xfrm>
            <a:prstGeom prst="irregularSeal1">
              <a:avLst/>
            </a:prstGeom>
            <a:solidFill>
              <a:srgbClr val="FF0000"/>
            </a:solidFill>
          </p:spPr>
          <p:style>
            <a:lnRef idx="1">
              <a:schemeClr val="accent1"/>
            </a:lnRef>
            <a:fillRef idx="3">
              <a:schemeClr val="accent1"/>
            </a:fillRef>
            <a:effectRef idx="2">
              <a:schemeClr val="accent1"/>
            </a:effectRef>
            <a:fontRef idx="minor">
              <a:schemeClr val="lt1"/>
            </a:fontRef>
          </p:style>
          <p:txBody>
            <a:bodyPr lIns="130046" tIns="65023" rIns="130046" bIns="65023" rtlCol="0" anchor="ctr"/>
            <a:lstStyle/>
            <a:p>
              <a:pPr algn="ctr"/>
              <a:endParaRPr lang="en-US" dirty="0"/>
            </a:p>
          </p:txBody>
        </p:sp>
        <p:sp>
          <p:nvSpPr>
            <p:cNvPr id="5" name="Freeform 4"/>
            <p:cNvSpPr/>
            <p:nvPr/>
          </p:nvSpPr>
          <p:spPr>
            <a:xfrm>
              <a:off x="7865569" y="6939856"/>
              <a:ext cx="501116" cy="1156220"/>
            </a:xfrm>
            <a:custGeom>
              <a:avLst/>
              <a:gdLst>
                <a:gd name="connsiteX0" fmla="*/ 127000 w 352347"/>
                <a:gd name="connsiteY0" fmla="*/ 693615 h 693615"/>
                <a:gd name="connsiteX1" fmla="*/ 283308 w 352347"/>
                <a:gd name="connsiteY1" fmla="*/ 664307 h 693615"/>
                <a:gd name="connsiteX2" fmla="*/ 332154 w 352347"/>
                <a:gd name="connsiteY2" fmla="*/ 586154 h 693615"/>
                <a:gd name="connsiteX3" fmla="*/ 341923 w 352347"/>
                <a:gd name="connsiteY3" fmla="*/ 478692 h 693615"/>
                <a:gd name="connsiteX4" fmla="*/ 351692 w 352347"/>
                <a:gd name="connsiteY4" fmla="*/ 351692 h 693615"/>
                <a:gd name="connsiteX5" fmla="*/ 322384 w 352347"/>
                <a:gd name="connsiteY5" fmla="*/ 195384 h 693615"/>
                <a:gd name="connsiteX6" fmla="*/ 214923 w 352347"/>
                <a:gd name="connsiteY6" fmla="*/ 68384 h 693615"/>
                <a:gd name="connsiteX7" fmla="*/ 87923 w 352347"/>
                <a:gd name="connsiteY7" fmla="*/ 19538 h 693615"/>
                <a:gd name="connsiteX8" fmla="*/ 0 w 352347"/>
                <a:gd name="connsiteY8" fmla="*/ 0 h 693615"/>
                <a:gd name="connsiteX9" fmla="*/ 0 w 352347"/>
                <a:gd name="connsiteY9" fmla="*/ 0 h 693615"/>
                <a:gd name="connsiteX10" fmla="*/ 0 w 352347"/>
                <a:gd name="connsiteY10" fmla="*/ 0 h 693615"/>
                <a:gd name="connsiteX11" fmla="*/ 0 w 352347"/>
                <a:gd name="connsiteY11" fmla="*/ 0 h 693615"/>
                <a:gd name="connsiteX12" fmla="*/ 0 w 352347"/>
                <a:gd name="connsiteY12" fmla="*/ 0 h 69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2347" h="693615">
                  <a:moveTo>
                    <a:pt x="127000" y="693615"/>
                  </a:moveTo>
                  <a:cubicBezTo>
                    <a:pt x="188058" y="687916"/>
                    <a:pt x="249116" y="682217"/>
                    <a:pt x="283308" y="664307"/>
                  </a:cubicBezTo>
                  <a:cubicBezTo>
                    <a:pt x="317500" y="646397"/>
                    <a:pt x="322385" y="617090"/>
                    <a:pt x="332154" y="586154"/>
                  </a:cubicBezTo>
                  <a:cubicBezTo>
                    <a:pt x="341923" y="555218"/>
                    <a:pt x="338667" y="517769"/>
                    <a:pt x="341923" y="478692"/>
                  </a:cubicBezTo>
                  <a:cubicBezTo>
                    <a:pt x="345179" y="439615"/>
                    <a:pt x="354949" y="398910"/>
                    <a:pt x="351692" y="351692"/>
                  </a:cubicBezTo>
                  <a:cubicBezTo>
                    <a:pt x="348435" y="304474"/>
                    <a:pt x="345179" y="242602"/>
                    <a:pt x="322384" y="195384"/>
                  </a:cubicBezTo>
                  <a:cubicBezTo>
                    <a:pt x="299589" y="148166"/>
                    <a:pt x="254000" y="97692"/>
                    <a:pt x="214923" y="68384"/>
                  </a:cubicBezTo>
                  <a:cubicBezTo>
                    <a:pt x="175846" y="39076"/>
                    <a:pt x="123743" y="30935"/>
                    <a:pt x="87923" y="19538"/>
                  </a:cubicBezTo>
                  <a:cubicBezTo>
                    <a:pt x="52103" y="8141"/>
                    <a:pt x="0" y="0"/>
                    <a:pt x="0" y="0"/>
                  </a:cubicBezTo>
                  <a:lnTo>
                    <a:pt x="0" y="0"/>
                  </a:lnTo>
                  <a:lnTo>
                    <a:pt x="0" y="0"/>
                  </a:lnTo>
                  <a:lnTo>
                    <a:pt x="0" y="0"/>
                  </a:lnTo>
                  <a:lnTo>
                    <a:pt x="0" y="0"/>
                  </a:lnTo>
                </a:path>
              </a:pathLst>
            </a:custGeom>
            <a:ln w="38100" cmpd="sng">
              <a:solidFill>
                <a:schemeClr val="accent3">
                  <a:lumMod val="60000"/>
                  <a:lumOff val="40000"/>
                </a:schemeClr>
              </a:solidFill>
              <a:prstDash val="solid"/>
              <a:headEnd type="none"/>
              <a:tailEnd type="arrow"/>
            </a:ln>
          </p:spPr>
          <p:style>
            <a:lnRef idx="2">
              <a:schemeClr val="accent1"/>
            </a:lnRef>
            <a:fillRef idx="0">
              <a:schemeClr val="accent1"/>
            </a:fillRef>
            <a:effectRef idx="1">
              <a:schemeClr val="accent1"/>
            </a:effectRef>
            <a:fontRef idx="minor">
              <a:schemeClr val="tx1"/>
            </a:fontRef>
          </p:style>
          <p:txBody>
            <a:bodyPr lIns="130046" tIns="65023" rIns="130046" bIns="65023" rtlCol="0" anchor="ctr"/>
            <a:lstStyle/>
            <a:p>
              <a:pPr algn="ctr"/>
              <a:endParaRPr lang="en-US" dirty="0"/>
            </a:p>
          </p:txBody>
        </p:sp>
        <p:cxnSp>
          <p:nvCxnSpPr>
            <p:cNvPr id="39" name="Straight Arrow Connector 38"/>
            <p:cNvCxnSpPr/>
            <p:nvPr/>
          </p:nvCxnSpPr>
          <p:spPr>
            <a:xfrm>
              <a:off x="4679824" y="8148635"/>
              <a:ext cx="881539" cy="0"/>
            </a:xfrm>
            <a:prstGeom prst="straightConnector1">
              <a:avLst/>
            </a:prstGeom>
            <a:ln w="38100" cmpd="sng">
              <a:solidFill>
                <a:schemeClr val="accent3">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4" idx="0"/>
            </p:cNvCxnSpPr>
            <p:nvPr/>
          </p:nvCxnSpPr>
          <p:spPr>
            <a:xfrm flipV="1">
              <a:off x="6798229" y="6939857"/>
              <a:ext cx="6359" cy="409712"/>
            </a:xfrm>
            <a:prstGeom prst="straightConnector1">
              <a:avLst/>
            </a:prstGeom>
            <a:ln w="38100" cmpd="sng">
              <a:solidFill>
                <a:schemeClr val="accent3">
                  <a:lumMod val="60000"/>
                  <a:lumOff val="40000"/>
                </a:schemeClr>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092188" y="5771974"/>
              <a:ext cx="1424801" cy="799578"/>
            </a:xfrm>
            <a:prstGeom prst="rect">
              <a:avLst/>
            </a:prstGeom>
            <a:noFill/>
          </p:spPr>
          <p:txBody>
            <a:bodyPr wrap="none" lIns="130046" tIns="65023" rIns="130046" bIns="65023" rtlCol="0">
              <a:spAutoFit/>
            </a:bodyPr>
            <a:lstStyle/>
            <a:p>
              <a:pPr algn="ctr"/>
              <a:endParaRPr lang="en-US" sz="1400" b="1" dirty="0">
                <a:solidFill>
                  <a:srgbClr val="008000"/>
                </a:solidFill>
                <a:latin typeface="Arial"/>
                <a:cs typeface="Arial"/>
              </a:endParaRPr>
            </a:p>
            <a:p>
              <a:pPr algn="ctr"/>
              <a:r>
                <a:rPr lang="en-US" sz="1400" b="1" dirty="0">
                  <a:solidFill>
                    <a:srgbClr val="CCFFCC"/>
                  </a:solidFill>
                  <a:latin typeface="Arial"/>
                  <a:cs typeface="Arial"/>
                </a:rPr>
                <a:t>FEAR</a:t>
              </a:r>
            </a:p>
          </p:txBody>
        </p:sp>
      </p:grpSp>
      <p:cxnSp>
        <p:nvCxnSpPr>
          <p:cNvPr id="8" name="Straight Arrow Connector 7"/>
          <p:cNvCxnSpPr/>
          <p:nvPr/>
        </p:nvCxnSpPr>
        <p:spPr>
          <a:xfrm flipH="1">
            <a:off x="5847587" y="1999320"/>
            <a:ext cx="737877" cy="724962"/>
          </a:xfrm>
          <a:prstGeom prst="straightConnector1">
            <a:avLst/>
          </a:prstGeom>
          <a:noFill/>
          <a:ln w="38100" cap="flat" cmpd="sng">
            <a:solidFill>
              <a:schemeClr val="accent5">
                <a:lumMod val="40000"/>
                <a:lumOff val="60000"/>
              </a:schemeClr>
            </a:solidFill>
            <a:prstDash val="solid"/>
            <a:miter lim="400000"/>
            <a:tailEnd type="arrow"/>
          </a:ln>
          <a:effectLst/>
          <a:sp3d/>
        </p:spPr>
        <p:style>
          <a:lnRef idx="0">
            <a:scrgbClr r="0" g="0" b="0"/>
          </a:lnRef>
          <a:fillRef idx="0">
            <a:scrgbClr r="0" g="0" b="0"/>
          </a:fillRef>
          <a:effectRef idx="0">
            <a:scrgbClr r="0" g="0" b="0"/>
          </a:effectRef>
          <a:fontRef idx="none"/>
        </p:style>
      </p:cxnSp>
      <p:sp>
        <p:nvSpPr>
          <p:cNvPr id="10" name="TextBox 9"/>
          <p:cNvSpPr txBox="1"/>
          <p:nvPr/>
        </p:nvSpPr>
        <p:spPr>
          <a:xfrm>
            <a:off x="5811406" y="1405890"/>
            <a:ext cx="2010895" cy="5953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hangingPunct="0"/>
            <a:r>
              <a:rPr lang="en-US" sz="1700" b="1" dirty="0">
                <a:solidFill>
                  <a:srgbClr val="FFFF00"/>
                </a:solidFill>
                <a:latin typeface="Arial"/>
                <a:cs typeface="Arial"/>
                <a:sym typeface="Helvetica Light"/>
              </a:rPr>
              <a:t>People Experience</a:t>
            </a:r>
          </a:p>
          <a:p>
            <a:pPr algn="ctr" defTabSz="410751" hangingPunct="0"/>
            <a:r>
              <a:rPr lang="en-US" sz="1700" b="1" dirty="0">
                <a:solidFill>
                  <a:srgbClr val="FFFF00"/>
                </a:solidFill>
                <a:latin typeface="Arial"/>
                <a:cs typeface="Arial"/>
              </a:rPr>
              <a:t>Fear Here</a:t>
            </a:r>
            <a:endParaRPr lang="en-US" sz="1700" b="1" dirty="0">
              <a:solidFill>
                <a:srgbClr val="FFFF00"/>
              </a:solidFill>
              <a:latin typeface="Arial"/>
              <a:cs typeface="Arial"/>
              <a:sym typeface="Helvetica Light"/>
            </a:endParaRPr>
          </a:p>
        </p:txBody>
      </p:sp>
      <p:cxnSp>
        <p:nvCxnSpPr>
          <p:cNvPr id="36" name="Straight Arrow Connector 35"/>
          <p:cNvCxnSpPr/>
          <p:nvPr/>
        </p:nvCxnSpPr>
        <p:spPr>
          <a:xfrm flipV="1">
            <a:off x="4060245" y="4583562"/>
            <a:ext cx="655955" cy="711340"/>
          </a:xfrm>
          <a:prstGeom prst="straightConnector1">
            <a:avLst/>
          </a:prstGeom>
          <a:noFill/>
          <a:ln w="38100" cap="flat" cmpd="sng">
            <a:solidFill>
              <a:schemeClr val="accent5">
                <a:lumMod val="40000"/>
                <a:lumOff val="60000"/>
              </a:schemeClr>
            </a:solidFill>
            <a:prstDash val="solid"/>
            <a:miter lim="400000"/>
            <a:tailEnd type="arrow"/>
          </a:ln>
          <a:effectLst/>
          <a:sp3d/>
        </p:spPr>
        <p:style>
          <a:lnRef idx="0">
            <a:scrgbClr r="0" g="0" b="0"/>
          </a:lnRef>
          <a:fillRef idx="0">
            <a:scrgbClr r="0" g="0" b="0"/>
          </a:fillRef>
          <a:effectRef idx="0">
            <a:scrgbClr r="0" g="0" b="0"/>
          </a:effectRef>
          <a:fontRef idx="none"/>
        </p:style>
      </p:cxnSp>
      <p:sp>
        <p:nvSpPr>
          <p:cNvPr id="42" name="TextBox 41"/>
          <p:cNvSpPr txBox="1"/>
          <p:nvPr/>
        </p:nvSpPr>
        <p:spPr>
          <a:xfrm>
            <a:off x="2693573" y="4900566"/>
            <a:ext cx="1974489" cy="1380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algn="ctr" defTabSz="410751" hangingPunct="0"/>
            <a:r>
              <a:rPr lang="en-US" sz="1700" b="1" dirty="0">
                <a:solidFill>
                  <a:srgbClr val="FFFF00"/>
                </a:solidFill>
                <a:latin typeface="Arial"/>
                <a:cs typeface="Arial"/>
                <a:sym typeface="Helvetica Light"/>
              </a:rPr>
              <a:t>Drugs </a:t>
            </a:r>
          </a:p>
          <a:p>
            <a:pPr algn="ctr" defTabSz="410751" hangingPunct="0"/>
            <a:r>
              <a:rPr lang="en-US" sz="1700" b="1" dirty="0">
                <a:solidFill>
                  <a:srgbClr val="FFFF00"/>
                </a:solidFill>
                <a:latin typeface="Arial"/>
                <a:cs typeface="Arial"/>
                <a:sym typeface="Helvetica Light"/>
              </a:rPr>
              <a:t>developed  in</a:t>
            </a:r>
          </a:p>
          <a:p>
            <a:pPr algn="ctr" defTabSz="410751" hangingPunct="0"/>
            <a:r>
              <a:rPr lang="en-US" sz="1700" b="1" dirty="0">
                <a:solidFill>
                  <a:srgbClr val="FFFF00"/>
                </a:solidFill>
                <a:latin typeface="Arial"/>
                <a:cs typeface="Arial"/>
                <a:sym typeface="Helvetica Light"/>
              </a:rPr>
              <a:t>animal studies are </a:t>
            </a:r>
          </a:p>
          <a:p>
            <a:pPr algn="ctr" defTabSz="410751" hangingPunct="0"/>
            <a:r>
              <a:rPr lang="en-US" sz="1700" b="1" dirty="0">
                <a:solidFill>
                  <a:srgbClr val="FFFF00"/>
                </a:solidFill>
                <a:latin typeface="Arial"/>
                <a:cs typeface="Arial"/>
                <a:sym typeface="Helvetica Light"/>
              </a:rPr>
              <a:t>designed to </a:t>
            </a:r>
          </a:p>
          <a:p>
            <a:pPr algn="ctr" defTabSz="410751" hangingPunct="0"/>
            <a:r>
              <a:rPr lang="en-US" sz="1700" b="1" dirty="0">
                <a:solidFill>
                  <a:srgbClr val="FFFF00"/>
                </a:solidFill>
                <a:latin typeface="Arial"/>
                <a:cs typeface="Arial"/>
                <a:sym typeface="Helvetica Light"/>
              </a:rPr>
              <a:t>work here</a:t>
            </a:r>
          </a:p>
        </p:txBody>
      </p:sp>
      <p:sp>
        <p:nvSpPr>
          <p:cNvPr id="7" name="TextBox 6">
            <a:extLst>
              <a:ext uri="{FF2B5EF4-FFF2-40B4-BE49-F238E27FC236}">
                <a16:creationId xmlns:a16="http://schemas.microsoft.com/office/drawing/2014/main" id="{2DB82888-6314-374B-BC93-30B0EC730810}"/>
              </a:ext>
            </a:extLst>
          </p:cNvPr>
          <p:cNvSpPr txBox="1"/>
          <p:nvPr/>
        </p:nvSpPr>
        <p:spPr>
          <a:xfrm>
            <a:off x="179614" y="222422"/>
            <a:ext cx="4497445" cy="2339102"/>
          </a:xfrm>
          <a:prstGeom prst="rect">
            <a:avLst/>
          </a:prstGeom>
          <a:noFill/>
        </p:spPr>
        <p:txBody>
          <a:bodyPr wrap="none" rtlCol="0">
            <a:spAutoFit/>
          </a:bodyPr>
          <a:lstStyle/>
          <a:p>
            <a:r>
              <a:rPr lang="en-US" dirty="0">
                <a:solidFill>
                  <a:srgbClr val="00B0F0"/>
                </a:solidFill>
              </a:rPr>
              <a:t>For therapy to succeed both subjective  states </a:t>
            </a:r>
          </a:p>
          <a:p>
            <a:r>
              <a:rPr lang="en-US" dirty="0">
                <a:solidFill>
                  <a:srgbClr val="00B0F0"/>
                </a:solidFill>
              </a:rPr>
              <a:t>(feelings of fear and anxiety) and  objective  </a:t>
            </a:r>
          </a:p>
          <a:p>
            <a:r>
              <a:rPr lang="en-US" dirty="0">
                <a:solidFill>
                  <a:srgbClr val="00B0F0"/>
                </a:solidFill>
              </a:rPr>
              <a:t>responses (behavior and physiology) have  </a:t>
            </a:r>
          </a:p>
          <a:p>
            <a:r>
              <a:rPr lang="en-US" dirty="0">
                <a:solidFill>
                  <a:srgbClr val="00B0F0"/>
                </a:solidFill>
              </a:rPr>
              <a:t>to change. Simply assuming  that subjective </a:t>
            </a:r>
          </a:p>
          <a:p>
            <a:r>
              <a:rPr lang="en-US" dirty="0">
                <a:solidFill>
                  <a:srgbClr val="00B0F0"/>
                </a:solidFill>
              </a:rPr>
              <a:t>experience will come along for the ride when </a:t>
            </a:r>
          </a:p>
          <a:p>
            <a:r>
              <a:rPr lang="en-US" dirty="0">
                <a:solidFill>
                  <a:srgbClr val="00B0F0"/>
                </a:solidFill>
              </a:rPr>
              <a:t>a treatment changes objective responses </a:t>
            </a:r>
          </a:p>
          <a:p>
            <a:r>
              <a:rPr lang="en-US" dirty="0">
                <a:solidFill>
                  <a:srgbClr val="00B0F0"/>
                </a:solidFill>
              </a:rPr>
              <a:t>Is not the solution.</a:t>
            </a:r>
          </a:p>
          <a:p>
            <a:endParaRPr lang="en-US" sz="2000" dirty="0">
              <a:solidFill>
                <a:srgbClr val="FFFF00"/>
              </a:solidFill>
            </a:endParaRPr>
          </a:p>
        </p:txBody>
      </p:sp>
    </p:spTree>
    <p:extLst>
      <p:ext uri="{BB962C8B-B14F-4D97-AF65-F5344CB8AC3E}">
        <p14:creationId xmlns:p14="http://schemas.microsoft.com/office/powerpoint/2010/main" val="281494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2"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hapter 49, Figure 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0" y="1157985"/>
            <a:ext cx="9160933" cy="3504372"/>
          </a:xfrm>
          <a:prstGeom prst="rect">
            <a:avLst/>
          </a:prstGeom>
          <a:solidFill>
            <a:srgbClr val="FF0000"/>
          </a:solidFill>
        </p:spPr>
      </p:pic>
      <p:sp>
        <p:nvSpPr>
          <p:cNvPr id="3" name="TextBox 2"/>
          <p:cNvSpPr txBox="1"/>
          <p:nvPr/>
        </p:nvSpPr>
        <p:spPr>
          <a:xfrm>
            <a:off x="260795" y="203878"/>
            <a:ext cx="8727194" cy="523220"/>
          </a:xfrm>
          <a:prstGeom prst="rect">
            <a:avLst/>
          </a:prstGeom>
          <a:noFill/>
        </p:spPr>
        <p:txBody>
          <a:bodyPr wrap="none" rtlCol="0">
            <a:spAutoFit/>
          </a:bodyPr>
          <a:lstStyle/>
          <a:p>
            <a:pPr algn="ctr"/>
            <a:r>
              <a:rPr lang="en-US" sz="2800" b="1" dirty="0">
                <a:solidFill>
                  <a:srgbClr val="FF6600"/>
                </a:solidFill>
              </a:rPr>
              <a:t>Possible Components of a PFC Higher Cognitive Networks</a:t>
            </a:r>
          </a:p>
        </p:txBody>
      </p:sp>
      <p:sp>
        <p:nvSpPr>
          <p:cNvPr id="5" name="TextBox 4"/>
          <p:cNvSpPr txBox="1"/>
          <p:nvPr/>
        </p:nvSpPr>
        <p:spPr>
          <a:xfrm>
            <a:off x="405932" y="4780411"/>
            <a:ext cx="8345854" cy="646331"/>
          </a:xfrm>
          <a:prstGeom prst="rect">
            <a:avLst/>
          </a:prstGeom>
          <a:noFill/>
        </p:spPr>
        <p:txBody>
          <a:bodyPr wrap="none" rtlCol="0">
            <a:spAutoFit/>
          </a:bodyPr>
          <a:lstStyle/>
          <a:p>
            <a:pPr algn="ctr"/>
            <a:r>
              <a:rPr lang="en-US" b="1" dirty="0">
                <a:solidFill>
                  <a:srgbClr val="FFFF00"/>
                </a:solidFill>
              </a:rPr>
              <a:t>LOWER ORDER INPUTS TO PFC THAT MIGHT VARY BETWEEN NON-EMOTIONAL AND </a:t>
            </a:r>
          </a:p>
          <a:p>
            <a:pPr algn="ctr"/>
            <a:r>
              <a:rPr lang="en-US" b="1" dirty="0">
                <a:solidFill>
                  <a:srgbClr val="FFFF00"/>
                </a:solidFill>
              </a:rPr>
              <a:t>EMOTIONAL STATES AND DIFFERENT KINDS OF EMOTIONAL STATES</a:t>
            </a:r>
          </a:p>
        </p:txBody>
      </p:sp>
      <p:sp>
        <p:nvSpPr>
          <p:cNvPr id="6" name="TextBox 5"/>
          <p:cNvSpPr txBox="1"/>
          <p:nvPr/>
        </p:nvSpPr>
        <p:spPr>
          <a:xfrm>
            <a:off x="570148" y="5753886"/>
            <a:ext cx="4623118" cy="369332"/>
          </a:xfrm>
          <a:prstGeom prst="rect">
            <a:avLst/>
          </a:prstGeom>
          <a:noFill/>
        </p:spPr>
        <p:txBody>
          <a:bodyPr wrap="none" rtlCol="0">
            <a:spAutoFit/>
          </a:bodyPr>
          <a:lstStyle/>
          <a:p>
            <a:r>
              <a:rPr lang="en-US" b="1" dirty="0">
                <a:solidFill>
                  <a:schemeClr val="bg1"/>
                </a:solidFill>
              </a:rPr>
              <a:t>Memory</a:t>
            </a:r>
            <a:r>
              <a:rPr lang="en-US" dirty="0">
                <a:solidFill>
                  <a:schemeClr val="bg1"/>
                </a:solidFill>
              </a:rPr>
              <a:t> (semantic, episodic, autobiographical)</a:t>
            </a:r>
          </a:p>
        </p:txBody>
      </p:sp>
      <p:sp>
        <p:nvSpPr>
          <p:cNvPr id="7" name="TextBox 6"/>
          <p:cNvSpPr txBox="1"/>
          <p:nvPr/>
        </p:nvSpPr>
        <p:spPr>
          <a:xfrm>
            <a:off x="570148" y="5425192"/>
            <a:ext cx="5533486" cy="369332"/>
          </a:xfrm>
          <a:prstGeom prst="rect">
            <a:avLst/>
          </a:prstGeom>
          <a:noFill/>
        </p:spPr>
        <p:txBody>
          <a:bodyPr wrap="none" rtlCol="0">
            <a:spAutoFit/>
          </a:bodyPr>
          <a:lstStyle/>
          <a:p>
            <a:r>
              <a:rPr lang="en-US" b="1" dirty="0">
                <a:solidFill>
                  <a:schemeClr val="bg1"/>
                </a:solidFill>
              </a:rPr>
              <a:t>Perceptual</a:t>
            </a:r>
            <a:r>
              <a:rPr lang="en-US" dirty="0">
                <a:solidFill>
                  <a:schemeClr val="bg1"/>
                </a:solidFill>
              </a:rPr>
              <a:t> (visual, auditory, touch, pain, taste, olfactory)</a:t>
            </a:r>
          </a:p>
        </p:txBody>
      </p:sp>
      <p:sp>
        <p:nvSpPr>
          <p:cNvPr id="11" name="TextBox 10"/>
          <p:cNvSpPr txBox="1"/>
          <p:nvPr/>
        </p:nvSpPr>
        <p:spPr>
          <a:xfrm>
            <a:off x="568628" y="6368142"/>
            <a:ext cx="8281722" cy="369332"/>
          </a:xfrm>
          <a:prstGeom prst="rect">
            <a:avLst/>
          </a:prstGeom>
          <a:noFill/>
        </p:spPr>
        <p:txBody>
          <a:bodyPr wrap="none" rtlCol="0">
            <a:spAutoFit/>
          </a:bodyPr>
          <a:lstStyle/>
          <a:p>
            <a:r>
              <a:rPr lang="en-US" b="1" dirty="0">
                <a:solidFill>
                  <a:schemeClr val="bg1"/>
                </a:solidFill>
              </a:rPr>
              <a:t>Survival Circuit</a:t>
            </a:r>
            <a:r>
              <a:rPr lang="en-US" dirty="0">
                <a:solidFill>
                  <a:schemeClr val="bg1"/>
                </a:solidFill>
              </a:rPr>
              <a:t> (brain arousal, behavior, ANS acclivity, hormones, feedback from body)</a:t>
            </a:r>
          </a:p>
        </p:txBody>
      </p:sp>
      <p:sp>
        <p:nvSpPr>
          <p:cNvPr id="12" name="TextBox 11"/>
          <p:cNvSpPr txBox="1"/>
          <p:nvPr/>
        </p:nvSpPr>
        <p:spPr>
          <a:xfrm>
            <a:off x="568628" y="6040994"/>
            <a:ext cx="4132599" cy="369332"/>
          </a:xfrm>
          <a:prstGeom prst="rect">
            <a:avLst/>
          </a:prstGeom>
          <a:noFill/>
        </p:spPr>
        <p:txBody>
          <a:bodyPr wrap="none" rtlCol="0">
            <a:spAutoFit/>
          </a:bodyPr>
          <a:lstStyle/>
          <a:p>
            <a:r>
              <a:rPr lang="en-US" b="1" dirty="0">
                <a:solidFill>
                  <a:schemeClr val="bg1"/>
                </a:solidFill>
              </a:rPr>
              <a:t>Schematic</a:t>
            </a:r>
            <a:r>
              <a:rPr lang="en-US" dirty="0">
                <a:solidFill>
                  <a:schemeClr val="bg1"/>
                </a:solidFill>
              </a:rPr>
              <a:t> (emotion schema, self schema)</a:t>
            </a:r>
          </a:p>
        </p:txBody>
      </p:sp>
      <p:sp>
        <p:nvSpPr>
          <p:cNvPr id="9" name="Oval 8"/>
          <p:cNvSpPr/>
          <p:nvPr/>
        </p:nvSpPr>
        <p:spPr>
          <a:xfrm>
            <a:off x="889000" y="3048000"/>
            <a:ext cx="639233" cy="596900"/>
          </a:xfrm>
          <a:prstGeom prst="ellipse">
            <a:avLst/>
          </a:prstGeom>
          <a:solidFill>
            <a:srgbClr val="FF0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rot="21276655">
            <a:off x="1400742" y="2603423"/>
            <a:ext cx="772584" cy="758518"/>
          </a:xfrm>
          <a:prstGeom prst="ellipse">
            <a:avLst/>
          </a:prstGeom>
          <a:solidFill>
            <a:srgbClr val="0000FF">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6027730" y="2686050"/>
            <a:ext cx="398470" cy="59690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6286500" y="3282950"/>
            <a:ext cx="282656" cy="48895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5870046" y="3421945"/>
            <a:ext cx="315368" cy="327025"/>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6286500" y="2241550"/>
            <a:ext cx="398470" cy="59690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rot="21276655">
            <a:off x="5575162" y="2890605"/>
            <a:ext cx="493944" cy="758518"/>
          </a:xfrm>
          <a:prstGeom prst="ellipse">
            <a:avLst/>
          </a:prstGeom>
          <a:solidFill>
            <a:srgbClr val="0000FF">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180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P spid="12" grpId="0"/>
      <p:bldP spid="9" grpId="0" animBg="1"/>
      <p:bldP spid="10" grpId="0" animBg="1"/>
      <p:bldP spid="14" grpId="0" animBg="1"/>
      <p:bldP spid="15" grpId="0" animBg="1"/>
      <p:bldP spid="15" grpId="1" animBg="1"/>
      <p:bldP spid="16" grpId="0" animBg="1"/>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619972" y="408568"/>
            <a:ext cx="5943504" cy="523220"/>
          </a:xfrm>
          <a:prstGeom prst="rect">
            <a:avLst/>
          </a:prstGeom>
          <a:noFill/>
        </p:spPr>
        <p:txBody>
          <a:bodyPr wrap="none" rtlCol="0">
            <a:spAutoFit/>
          </a:bodyPr>
          <a:lstStyle/>
          <a:p>
            <a:r>
              <a:rPr lang="en-US" sz="2800" dirty="0">
                <a:solidFill>
                  <a:schemeClr val="bg1">
                    <a:lumMod val="85000"/>
                  </a:schemeClr>
                </a:solidFill>
              </a:rPr>
              <a:t>35 Years of Pavlovian Fear Conditioning</a:t>
            </a:r>
          </a:p>
        </p:txBody>
      </p:sp>
      <p:sp>
        <p:nvSpPr>
          <p:cNvPr id="6" name="TextBox 5"/>
          <p:cNvSpPr txBox="1"/>
          <p:nvPr/>
        </p:nvSpPr>
        <p:spPr>
          <a:xfrm>
            <a:off x="2143332" y="392194"/>
            <a:ext cx="4564721" cy="523220"/>
          </a:xfrm>
          <a:prstGeom prst="rect">
            <a:avLst/>
          </a:prstGeom>
          <a:noFill/>
        </p:spPr>
        <p:txBody>
          <a:bodyPr wrap="none" rtlCol="0">
            <a:spAutoFit/>
          </a:bodyPr>
          <a:lstStyle/>
          <a:p>
            <a:r>
              <a:rPr lang="en-US" sz="2800" dirty="0">
                <a:solidFill>
                  <a:schemeClr val="bg1">
                    <a:lumMod val="85000"/>
                  </a:schemeClr>
                </a:solidFill>
              </a:rPr>
              <a:t>Pavlovian Threat Conditioning</a:t>
            </a:r>
          </a:p>
        </p:txBody>
      </p:sp>
      <p:sp>
        <p:nvSpPr>
          <p:cNvPr id="9" name="TextBox 8"/>
          <p:cNvSpPr txBox="1"/>
          <p:nvPr/>
        </p:nvSpPr>
        <p:spPr>
          <a:xfrm>
            <a:off x="2953873" y="422616"/>
            <a:ext cx="3300904" cy="523220"/>
          </a:xfrm>
          <a:prstGeom prst="rect">
            <a:avLst/>
          </a:prstGeom>
          <a:noFill/>
        </p:spPr>
        <p:txBody>
          <a:bodyPr wrap="none" rtlCol="0">
            <a:spAutoFit/>
          </a:bodyPr>
          <a:lstStyle/>
          <a:p>
            <a:r>
              <a:rPr lang="en-US" sz="2800" dirty="0">
                <a:solidFill>
                  <a:schemeClr val="bg1">
                    <a:lumMod val="85000"/>
                  </a:schemeClr>
                </a:solidFill>
              </a:rPr>
              <a:t>Basic Neural Circuitry </a:t>
            </a:r>
          </a:p>
        </p:txBody>
      </p:sp>
      <p:pic>
        <p:nvPicPr>
          <p:cNvPr id="2" name="Picture 1"/>
          <p:cNvPicPr>
            <a:picLocks noChangeAspect="1"/>
          </p:cNvPicPr>
          <p:nvPr/>
        </p:nvPicPr>
        <p:blipFill>
          <a:blip r:embed="rId3"/>
          <a:stretch>
            <a:fillRect/>
          </a:stretch>
        </p:blipFill>
        <p:spPr>
          <a:xfrm>
            <a:off x="1576371" y="1629670"/>
            <a:ext cx="6012102" cy="4591743"/>
          </a:xfrm>
          <a:prstGeom prst="rect">
            <a:avLst/>
          </a:prstGeom>
        </p:spPr>
      </p:pic>
      <p:grpSp>
        <p:nvGrpSpPr>
          <p:cNvPr id="13" name="Group 12"/>
          <p:cNvGrpSpPr/>
          <p:nvPr/>
        </p:nvGrpSpPr>
        <p:grpSpPr>
          <a:xfrm>
            <a:off x="2993602" y="1192055"/>
            <a:ext cx="3197366" cy="5294332"/>
            <a:chOff x="2568434" y="585768"/>
            <a:chExt cx="3197366" cy="5294332"/>
          </a:xfrm>
        </p:grpSpPr>
        <p:sp>
          <p:nvSpPr>
            <p:cNvPr id="14" name="Rectangle 13"/>
            <p:cNvSpPr/>
            <p:nvPr/>
          </p:nvSpPr>
          <p:spPr>
            <a:xfrm>
              <a:off x="2568434" y="585768"/>
              <a:ext cx="3197366" cy="5294332"/>
            </a:xfrm>
            <a:prstGeom prst="rect">
              <a:avLst/>
            </a:prstGeom>
            <a:solidFill>
              <a:schemeClr val="tx2">
                <a:lumMod val="40000"/>
                <a:lumOff val="6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5" name="Group 2"/>
            <p:cNvGrpSpPr>
              <a:grpSpLocks/>
            </p:cNvGrpSpPr>
            <p:nvPr/>
          </p:nvGrpSpPr>
          <p:grpSpPr bwMode="auto">
            <a:xfrm>
              <a:off x="2670034" y="660400"/>
              <a:ext cx="2995802" cy="5168900"/>
              <a:chOff x="5257800" y="1143000"/>
              <a:chExt cx="3173678" cy="5318723"/>
            </a:xfrm>
          </p:grpSpPr>
          <p:pic>
            <p:nvPicPr>
              <p:cNvPr id="16" name="Picture 1" descr="Figure 4.5 K.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211587"/>
                <a:ext cx="3173678" cy="5250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ectangle 6"/>
              <p:cNvSpPr>
                <a:spLocks noChangeArrowheads="1"/>
              </p:cNvSpPr>
              <p:nvPr/>
            </p:nvSpPr>
            <p:spPr bwMode="auto">
              <a:xfrm>
                <a:off x="6096000" y="1143000"/>
                <a:ext cx="1600200" cy="228600"/>
              </a:xfrm>
              <a:prstGeom prst="rect">
                <a:avLst/>
              </a:prstGeom>
              <a:solidFill>
                <a:srgbClr val="8EB4E3"/>
              </a:solidFill>
              <a:ln w="9525">
                <a:noFill/>
                <a:round/>
                <a:headEnd/>
                <a:tailEnd/>
              </a:ln>
            </p:spPr>
            <p:txBody>
              <a:bodyPr/>
              <a:lstStyle/>
              <a:p>
                <a:endParaRPr lang="en-US" dirty="0"/>
              </a:p>
            </p:txBody>
          </p:sp>
        </p:grpSp>
      </p:grpSp>
      <p:sp>
        <p:nvSpPr>
          <p:cNvPr id="4" name="Oval 3"/>
          <p:cNvSpPr/>
          <p:nvPr/>
        </p:nvSpPr>
        <p:spPr>
          <a:xfrm>
            <a:off x="3911823" y="2578100"/>
            <a:ext cx="1269777" cy="13843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TextBox 17"/>
          <p:cNvSpPr txBox="1"/>
          <p:nvPr/>
        </p:nvSpPr>
        <p:spPr>
          <a:xfrm>
            <a:off x="3995856" y="3141833"/>
            <a:ext cx="1126475" cy="323165"/>
          </a:xfrm>
          <a:prstGeom prst="rect">
            <a:avLst/>
          </a:prstGeom>
          <a:solidFill>
            <a:srgbClr val="FFFF00"/>
          </a:solidFill>
        </p:spPr>
        <p:txBody>
          <a:bodyPr wrap="square" rtlCol="0">
            <a:spAutoFit/>
          </a:bodyPr>
          <a:lstStyle/>
          <a:p>
            <a:r>
              <a:rPr lang="en-US" sz="1500" b="1" dirty="0">
                <a:solidFill>
                  <a:srgbClr val="FF0000"/>
                </a:solidFill>
              </a:rPr>
              <a:t>AMYGDALA</a:t>
            </a:r>
          </a:p>
        </p:txBody>
      </p:sp>
      <p:sp>
        <p:nvSpPr>
          <p:cNvPr id="3" name="Rectangle 2"/>
          <p:cNvSpPr/>
          <p:nvPr/>
        </p:nvSpPr>
        <p:spPr>
          <a:xfrm>
            <a:off x="2996208" y="2578100"/>
            <a:ext cx="3197366" cy="1562100"/>
          </a:xfrm>
          <a:prstGeom prst="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0000"/>
                </a:solidFill>
              </a:rPr>
              <a:t>WHAT COMES AFTER</a:t>
            </a:r>
          </a:p>
          <a:p>
            <a:pPr algn="ctr"/>
            <a:r>
              <a:rPr lang="en-US" b="1" dirty="0">
                <a:solidFill>
                  <a:srgbClr val="FF0000"/>
                </a:solidFill>
              </a:rPr>
              <a:t>KNOWING THE CIRCUIT?</a:t>
            </a:r>
          </a:p>
        </p:txBody>
      </p:sp>
    </p:spTree>
    <p:extLst>
      <p:ext uri="{BB962C8B-B14F-4D97-AF65-F5344CB8AC3E}">
        <p14:creationId xmlns:p14="http://schemas.microsoft.com/office/powerpoint/2010/main" val="90767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0" nodeType="clickEffect">
                                  <p:stCondLst>
                                    <p:cond delay="0"/>
                                  </p:stCondLst>
                                  <p:childTnLst>
                                    <p:animEffect transition="out" filter="dissolv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par>
                                <p:cTn id="12" presetID="9"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1" nodeType="clickEffect">
                                  <p:stCondLst>
                                    <p:cond delay="0"/>
                                  </p:stCondLst>
                                  <p:childTnLst>
                                    <p:animEffect transition="out" filter="dissolv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9"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dissolve">
                                      <p:cBhvr>
                                        <p:cTn id="25" dur="500"/>
                                        <p:tgtEl>
                                          <p:spTgt spid="13"/>
                                        </p:tgtEl>
                                      </p:cBhvr>
                                    </p:animEffect>
                                  </p:childTnLst>
                                </p:cTn>
                              </p:par>
                              <p:par>
                                <p:cTn id="26" presetID="9" presetClass="exit" presetSubtype="0" fill="hold" nodeType="withEffect">
                                  <p:stCondLst>
                                    <p:cond delay="0"/>
                                  </p:stCondLst>
                                  <p:childTnLst>
                                    <p:animEffect transition="out" filter="dissolv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9" grpId="0"/>
      <p:bldP spid="4" grpId="0" animBg="1"/>
      <p:bldP spid="18" grpId="0" animBg="1"/>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71727" y="2815079"/>
            <a:ext cx="3999759" cy="345032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Box 2"/>
          <p:cNvSpPr txBox="1"/>
          <p:nvPr/>
        </p:nvSpPr>
        <p:spPr>
          <a:xfrm>
            <a:off x="492861" y="3876717"/>
            <a:ext cx="1182047" cy="646331"/>
          </a:xfrm>
          <a:prstGeom prst="rect">
            <a:avLst/>
          </a:prstGeom>
          <a:noFill/>
        </p:spPr>
        <p:txBody>
          <a:bodyPr wrap="none" rtlCol="0">
            <a:spAutoFit/>
          </a:bodyPr>
          <a:lstStyle/>
          <a:p>
            <a:pPr algn="ctr"/>
            <a:r>
              <a:rPr lang="en-US" dirty="0"/>
              <a:t>Sensory </a:t>
            </a:r>
          </a:p>
          <a:p>
            <a:pPr algn="ctr"/>
            <a:r>
              <a:rPr lang="en-US" dirty="0"/>
              <a:t>Processing</a:t>
            </a:r>
          </a:p>
        </p:txBody>
      </p:sp>
      <p:sp>
        <p:nvSpPr>
          <p:cNvPr id="4" name="TextBox 3"/>
          <p:cNvSpPr txBox="1"/>
          <p:nvPr/>
        </p:nvSpPr>
        <p:spPr>
          <a:xfrm>
            <a:off x="834823" y="2815079"/>
            <a:ext cx="1048033" cy="646331"/>
          </a:xfrm>
          <a:prstGeom prst="rect">
            <a:avLst/>
          </a:prstGeom>
          <a:noFill/>
        </p:spPr>
        <p:txBody>
          <a:bodyPr wrap="none" rtlCol="0">
            <a:spAutoFit/>
          </a:bodyPr>
          <a:lstStyle/>
          <a:p>
            <a:pPr algn="ctr"/>
            <a:r>
              <a:rPr lang="en-US" dirty="0"/>
              <a:t>Semantic</a:t>
            </a:r>
          </a:p>
          <a:p>
            <a:pPr algn="ctr"/>
            <a:r>
              <a:rPr lang="en-US" dirty="0"/>
              <a:t>Memory</a:t>
            </a:r>
          </a:p>
        </p:txBody>
      </p:sp>
      <p:sp>
        <p:nvSpPr>
          <p:cNvPr id="5" name="TextBox 4"/>
          <p:cNvSpPr txBox="1"/>
          <p:nvPr/>
        </p:nvSpPr>
        <p:spPr>
          <a:xfrm>
            <a:off x="1712821" y="1810317"/>
            <a:ext cx="987958" cy="646331"/>
          </a:xfrm>
          <a:prstGeom prst="rect">
            <a:avLst/>
          </a:prstGeom>
          <a:noFill/>
        </p:spPr>
        <p:txBody>
          <a:bodyPr wrap="none" rtlCol="0">
            <a:spAutoFit/>
          </a:bodyPr>
          <a:lstStyle/>
          <a:p>
            <a:pPr algn="ctr"/>
            <a:r>
              <a:rPr lang="en-US" dirty="0"/>
              <a:t>Episodic</a:t>
            </a:r>
          </a:p>
          <a:p>
            <a:pPr algn="ctr"/>
            <a:r>
              <a:rPr lang="en-US" dirty="0"/>
              <a:t>Memory</a:t>
            </a:r>
          </a:p>
        </p:txBody>
      </p:sp>
      <p:sp>
        <p:nvSpPr>
          <p:cNvPr id="6" name="TextBox 5"/>
          <p:cNvSpPr txBox="1"/>
          <p:nvPr/>
        </p:nvSpPr>
        <p:spPr>
          <a:xfrm>
            <a:off x="2997328" y="1413092"/>
            <a:ext cx="1135125" cy="646331"/>
          </a:xfrm>
          <a:prstGeom prst="rect">
            <a:avLst/>
          </a:prstGeom>
          <a:noFill/>
        </p:spPr>
        <p:txBody>
          <a:bodyPr wrap="square" rtlCol="0">
            <a:spAutoFit/>
          </a:bodyPr>
          <a:lstStyle/>
          <a:p>
            <a:pPr algn="ctr"/>
            <a:r>
              <a:rPr lang="en-US" dirty="0"/>
              <a:t>Self Schema</a:t>
            </a:r>
          </a:p>
        </p:txBody>
      </p:sp>
      <p:sp>
        <p:nvSpPr>
          <p:cNvPr id="7" name="TextBox 6"/>
          <p:cNvSpPr txBox="1"/>
          <p:nvPr/>
        </p:nvSpPr>
        <p:spPr>
          <a:xfrm>
            <a:off x="7484181" y="3825820"/>
            <a:ext cx="917514" cy="646331"/>
          </a:xfrm>
          <a:prstGeom prst="rect">
            <a:avLst/>
          </a:prstGeom>
          <a:noFill/>
        </p:spPr>
        <p:txBody>
          <a:bodyPr wrap="none" rtlCol="0">
            <a:spAutoFit/>
          </a:bodyPr>
          <a:lstStyle/>
          <a:p>
            <a:pPr algn="ctr"/>
            <a:r>
              <a:rPr lang="en-US" dirty="0"/>
              <a:t>Survival </a:t>
            </a:r>
          </a:p>
          <a:p>
            <a:pPr algn="ctr"/>
            <a:r>
              <a:rPr lang="en-US" dirty="0"/>
              <a:t>Circuit</a:t>
            </a:r>
          </a:p>
        </p:txBody>
      </p:sp>
      <p:sp>
        <p:nvSpPr>
          <p:cNvPr id="8" name="TextBox 7"/>
          <p:cNvSpPr txBox="1"/>
          <p:nvPr/>
        </p:nvSpPr>
        <p:spPr>
          <a:xfrm>
            <a:off x="6681425" y="2815079"/>
            <a:ext cx="1438577" cy="646331"/>
          </a:xfrm>
          <a:prstGeom prst="rect">
            <a:avLst/>
          </a:prstGeom>
          <a:noFill/>
        </p:spPr>
        <p:txBody>
          <a:bodyPr wrap="none" rtlCol="0">
            <a:spAutoFit/>
          </a:bodyPr>
          <a:lstStyle/>
          <a:p>
            <a:pPr algn="ctr"/>
            <a:r>
              <a:rPr lang="en-US" dirty="0"/>
              <a:t>Brain Arousal</a:t>
            </a:r>
          </a:p>
          <a:p>
            <a:pPr algn="ctr"/>
            <a:r>
              <a:rPr lang="en-US" dirty="0"/>
              <a:t>Circuits </a:t>
            </a:r>
          </a:p>
        </p:txBody>
      </p:sp>
      <p:sp>
        <p:nvSpPr>
          <p:cNvPr id="9" name="TextBox 8"/>
          <p:cNvSpPr txBox="1"/>
          <p:nvPr/>
        </p:nvSpPr>
        <p:spPr>
          <a:xfrm>
            <a:off x="6332120" y="1761657"/>
            <a:ext cx="1076098" cy="646331"/>
          </a:xfrm>
          <a:prstGeom prst="rect">
            <a:avLst/>
          </a:prstGeom>
          <a:noFill/>
        </p:spPr>
        <p:txBody>
          <a:bodyPr wrap="none" rtlCol="0">
            <a:spAutoFit/>
          </a:bodyPr>
          <a:lstStyle/>
          <a:p>
            <a:pPr algn="ctr"/>
            <a:r>
              <a:rPr lang="en-US" dirty="0"/>
              <a:t>Body </a:t>
            </a:r>
          </a:p>
          <a:p>
            <a:pPr algn="ctr"/>
            <a:r>
              <a:rPr lang="en-US" dirty="0"/>
              <a:t>Feedback</a:t>
            </a:r>
          </a:p>
        </p:txBody>
      </p:sp>
      <p:sp>
        <p:nvSpPr>
          <p:cNvPr id="10" name="TextBox 9"/>
          <p:cNvSpPr txBox="1"/>
          <p:nvPr/>
        </p:nvSpPr>
        <p:spPr>
          <a:xfrm>
            <a:off x="4536857" y="1413092"/>
            <a:ext cx="975109" cy="646331"/>
          </a:xfrm>
          <a:prstGeom prst="rect">
            <a:avLst/>
          </a:prstGeom>
          <a:noFill/>
        </p:spPr>
        <p:txBody>
          <a:bodyPr wrap="none" rtlCol="0">
            <a:spAutoFit/>
          </a:bodyPr>
          <a:lstStyle/>
          <a:p>
            <a:pPr algn="ctr"/>
            <a:r>
              <a:rPr lang="en-US" dirty="0"/>
              <a:t>Emotion </a:t>
            </a:r>
          </a:p>
          <a:p>
            <a:pPr algn="ctr"/>
            <a:r>
              <a:rPr lang="en-US" dirty="0"/>
              <a:t>Schema</a:t>
            </a:r>
          </a:p>
        </p:txBody>
      </p:sp>
      <p:sp>
        <p:nvSpPr>
          <p:cNvPr id="12" name="TextBox 11"/>
          <p:cNvSpPr txBox="1"/>
          <p:nvPr/>
        </p:nvSpPr>
        <p:spPr>
          <a:xfrm>
            <a:off x="5082242" y="4098186"/>
            <a:ext cx="1104314" cy="707886"/>
          </a:xfrm>
          <a:prstGeom prst="rect">
            <a:avLst/>
          </a:prstGeom>
          <a:noFill/>
        </p:spPr>
        <p:txBody>
          <a:bodyPr wrap="none" rtlCol="0">
            <a:spAutoFit/>
          </a:bodyPr>
          <a:lstStyle/>
          <a:p>
            <a:pPr algn="ctr"/>
            <a:r>
              <a:rPr lang="en-US" sz="2000" b="1" dirty="0">
                <a:solidFill>
                  <a:srgbClr val="008000"/>
                </a:solidFill>
                <a:effectLst>
                  <a:outerShdw blurRad="50800" dist="76200" algn="tl" rotWithShape="0">
                    <a:schemeClr val="bg1">
                      <a:alpha val="49000"/>
                    </a:schemeClr>
                  </a:outerShdw>
                </a:effectLst>
              </a:rPr>
              <a:t>Working </a:t>
            </a:r>
          </a:p>
          <a:p>
            <a:pPr algn="ctr"/>
            <a:r>
              <a:rPr lang="en-US" sz="2000" b="1" dirty="0">
                <a:solidFill>
                  <a:srgbClr val="008000"/>
                </a:solidFill>
                <a:effectLst>
                  <a:outerShdw blurRad="50800" dist="76200" algn="tl" rotWithShape="0">
                    <a:schemeClr val="bg1">
                      <a:alpha val="49000"/>
                    </a:schemeClr>
                  </a:outerShdw>
                </a:effectLst>
              </a:rPr>
              <a:t>Memory</a:t>
            </a:r>
          </a:p>
        </p:txBody>
      </p:sp>
      <p:sp>
        <p:nvSpPr>
          <p:cNvPr id="13" name="TextBox 12"/>
          <p:cNvSpPr txBox="1"/>
          <p:nvPr/>
        </p:nvSpPr>
        <p:spPr>
          <a:xfrm>
            <a:off x="4689248" y="3593390"/>
            <a:ext cx="1072379" cy="369332"/>
          </a:xfrm>
          <a:prstGeom prst="rect">
            <a:avLst/>
          </a:prstGeom>
          <a:noFill/>
        </p:spPr>
        <p:txBody>
          <a:bodyPr wrap="none" rtlCol="0">
            <a:spAutoFit/>
          </a:bodyPr>
          <a:lstStyle/>
          <a:p>
            <a:r>
              <a:rPr lang="en-US" dirty="0"/>
              <a:t>Attention</a:t>
            </a:r>
          </a:p>
        </p:txBody>
      </p:sp>
      <p:sp>
        <p:nvSpPr>
          <p:cNvPr id="14" name="TextBox 13"/>
          <p:cNvSpPr txBox="1"/>
          <p:nvPr/>
        </p:nvSpPr>
        <p:spPr>
          <a:xfrm>
            <a:off x="2892022" y="3593390"/>
            <a:ext cx="1240431" cy="369332"/>
          </a:xfrm>
          <a:prstGeom prst="rect">
            <a:avLst/>
          </a:prstGeom>
          <a:noFill/>
        </p:spPr>
        <p:txBody>
          <a:bodyPr wrap="none" rtlCol="0">
            <a:spAutoFit/>
          </a:bodyPr>
          <a:lstStyle/>
          <a:p>
            <a:r>
              <a:rPr lang="en-US" dirty="0"/>
              <a:t>Monitoring</a:t>
            </a:r>
          </a:p>
        </p:txBody>
      </p:sp>
      <p:sp>
        <p:nvSpPr>
          <p:cNvPr id="15" name="TextBox 14"/>
          <p:cNvSpPr txBox="1"/>
          <p:nvPr/>
        </p:nvSpPr>
        <p:spPr>
          <a:xfrm>
            <a:off x="3831712" y="3247004"/>
            <a:ext cx="1058628" cy="369332"/>
          </a:xfrm>
          <a:prstGeom prst="rect">
            <a:avLst/>
          </a:prstGeom>
          <a:noFill/>
        </p:spPr>
        <p:txBody>
          <a:bodyPr wrap="none" rtlCol="0">
            <a:spAutoFit/>
          </a:bodyPr>
          <a:lstStyle/>
          <a:p>
            <a:r>
              <a:rPr lang="en-US" dirty="0"/>
              <a:t>Appraisal </a:t>
            </a:r>
          </a:p>
        </p:txBody>
      </p:sp>
      <p:sp>
        <p:nvSpPr>
          <p:cNvPr id="16" name="TextBox 15"/>
          <p:cNvSpPr txBox="1"/>
          <p:nvPr/>
        </p:nvSpPr>
        <p:spPr>
          <a:xfrm>
            <a:off x="2700779" y="5102828"/>
            <a:ext cx="1558615" cy="369332"/>
          </a:xfrm>
          <a:prstGeom prst="rect">
            <a:avLst/>
          </a:prstGeom>
          <a:noFill/>
        </p:spPr>
        <p:txBody>
          <a:bodyPr wrap="none" rtlCol="0">
            <a:spAutoFit/>
          </a:bodyPr>
          <a:lstStyle/>
          <a:p>
            <a:pPr algn="ctr"/>
            <a:r>
              <a:rPr lang="en-US" dirty="0"/>
              <a:t>Metacognition</a:t>
            </a:r>
          </a:p>
        </p:txBody>
      </p:sp>
      <p:cxnSp>
        <p:nvCxnSpPr>
          <p:cNvPr id="18" name="Straight Arrow Connector 17"/>
          <p:cNvCxnSpPr/>
          <p:nvPr/>
        </p:nvCxnSpPr>
        <p:spPr>
          <a:xfrm>
            <a:off x="1882856" y="3155418"/>
            <a:ext cx="798967" cy="30599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521284" y="4190894"/>
            <a:ext cx="79896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475643" y="4168694"/>
            <a:ext cx="79896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539934" y="2456648"/>
            <a:ext cx="508870" cy="58473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564891" y="2132067"/>
            <a:ext cx="189311" cy="68301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H="1">
            <a:off x="4796345" y="2122381"/>
            <a:ext cx="220340" cy="66405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H="1">
            <a:off x="5705646" y="2407988"/>
            <a:ext cx="626474" cy="65391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H="1">
            <a:off x="6302424" y="3247004"/>
            <a:ext cx="611582" cy="36933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Explosion 1 23"/>
          <p:cNvSpPr/>
          <p:nvPr/>
        </p:nvSpPr>
        <p:spPr>
          <a:xfrm>
            <a:off x="3733800" y="4013700"/>
            <a:ext cx="1238209" cy="1002136"/>
          </a:xfrm>
          <a:prstGeom prst="irregularSeal1">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3886200" y="4013700"/>
            <a:ext cx="866916" cy="646331"/>
          </a:xfrm>
          <a:prstGeom prst="rect">
            <a:avLst/>
          </a:prstGeom>
          <a:noFill/>
        </p:spPr>
        <p:txBody>
          <a:bodyPr wrap="square" rtlCol="0">
            <a:spAutoFit/>
          </a:bodyPr>
          <a:lstStyle/>
          <a:p>
            <a:pPr algn="ctr"/>
            <a:endParaRPr lang="en-US" b="1" dirty="0">
              <a:solidFill>
                <a:srgbClr val="FFFF00"/>
              </a:solidFill>
            </a:endParaRPr>
          </a:p>
          <a:p>
            <a:pPr algn="ctr"/>
            <a:r>
              <a:rPr lang="en-US" b="1" dirty="0">
                <a:solidFill>
                  <a:srgbClr val="FFFF00"/>
                </a:solidFill>
              </a:rPr>
              <a:t>FEAR</a:t>
            </a:r>
          </a:p>
        </p:txBody>
      </p:sp>
      <p:sp>
        <p:nvSpPr>
          <p:cNvPr id="11" name="TextBox 10"/>
          <p:cNvSpPr txBox="1"/>
          <p:nvPr/>
        </p:nvSpPr>
        <p:spPr>
          <a:xfrm>
            <a:off x="7330112" y="4523048"/>
            <a:ext cx="1492716" cy="1046440"/>
          </a:xfrm>
          <a:prstGeom prst="rect">
            <a:avLst/>
          </a:prstGeom>
          <a:solidFill>
            <a:schemeClr val="accent3">
              <a:lumMod val="60000"/>
              <a:lumOff val="40000"/>
            </a:schemeClr>
          </a:solidFill>
        </p:spPr>
        <p:txBody>
          <a:bodyPr wrap="none" rtlCol="0">
            <a:spAutoFit/>
          </a:bodyPr>
          <a:lstStyle/>
          <a:p>
            <a:r>
              <a:rPr lang="en-US" sz="1200" dirty="0"/>
              <a:t>Defensive</a:t>
            </a:r>
          </a:p>
          <a:p>
            <a:r>
              <a:rPr lang="en-US" sz="1200" dirty="0"/>
              <a:t>Energy Management</a:t>
            </a:r>
          </a:p>
          <a:p>
            <a:r>
              <a:rPr lang="en-US" sz="1200" dirty="0"/>
              <a:t>Fluid Balance</a:t>
            </a:r>
          </a:p>
          <a:p>
            <a:r>
              <a:rPr lang="en-US" sz="1200" dirty="0"/>
              <a:t>Thermoregulatory</a:t>
            </a:r>
          </a:p>
          <a:p>
            <a:r>
              <a:rPr lang="en-US" sz="1200" dirty="0"/>
              <a:t>Reproductive</a:t>
            </a:r>
          </a:p>
        </p:txBody>
      </p:sp>
      <p:sp>
        <p:nvSpPr>
          <p:cNvPr id="30" name="TextBox 29"/>
          <p:cNvSpPr txBox="1"/>
          <p:nvPr/>
        </p:nvSpPr>
        <p:spPr>
          <a:xfrm>
            <a:off x="4590001" y="5102828"/>
            <a:ext cx="1439254" cy="369332"/>
          </a:xfrm>
          <a:prstGeom prst="rect">
            <a:avLst/>
          </a:prstGeom>
          <a:noFill/>
        </p:spPr>
        <p:txBody>
          <a:bodyPr wrap="none" rtlCol="0">
            <a:spAutoFit/>
          </a:bodyPr>
          <a:lstStyle/>
          <a:p>
            <a:pPr algn="ctr"/>
            <a:r>
              <a:rPr lang="en-US" dirty="0"/>
              <a:t>Introspection</a:t>
            </a:r>
          </a:p>
        </p:txBody>
      </p:sp>
      <p:sp>
        <p:nvSpPr>
          <p:cNvPr id="31" name="TextBox 30"/>
          <p:cNvSpPr txBox="1"/>
          <p:nvPr/>
        </p:nvSpPr>
        <p:spPr>
          <a:xfrm>
            <a:off x="3732722" y="5485168"/>
            <a:ext cx="1492716" cy="369332"/>
          </a:xfrm>
          <a:prstGeom prst="rect">
            <a:avLst/>
          </a:prstGeom>
          <a:noFill/>
        </p:spPr>
        <p:txBody>
          <a:bodyPr wrap="none" rtlCol="0">
            <a:spAutoFit/>
          </a:bodyPr>
          <a:lstStyle/>
          <a:p>
            <a:pPr algn="ctr"/>
            <a:r>
              <a:rPr lang="en-US" dirty="0"/>
              <a:t>Verbal Report</a:t>
            </a:r>
          </a:p>
        </p:txBody>
      </p:sp>
      <p:sp>
        <p:nvSpPr>
          <p:cNvPr id="23" name="TextBox 22"/>
          <p:cNvSpPr txBox="1"/>
          <p:nvPr/>
        </p:nvSpPr>
        <p:spPr>
          <a:xfrm>
            <a:off x="578729" y="244382"/>
            <a:ext cx="7781622" cy="369332"/>
          </a:xfrm>
          <a:prstGeom prst="rect">
            <a:avLst/>
          </a:prstGeom>
          <a:noFill/>
        </p:spPr>
        <p:txBody>
          <a:bodyPr wrap="none" rtlCol="0">
            <a:spAutoFit/>
          </a:bodyPr>
          <a:lstStyle/>
          <a:p>
            <a:r>
              <a:rPr lang="en-US" b="1" dirty="0"/>
              <a:t>Inputs to Working Memory that Contribute to the Conscious Experience of Fear</a:t>
            </a:r>
          </a:p>
        </p:txBody>
      </p:sp>
      <p:sp>
        <p:nvSpPr>
          <p:cNvPr id="29" name="Rectangle 28"/>
          <p:cNvSpPr/>
          <p:nvPr/>
        </p:nvSpPr>
        <p:spPr>
          <a:xfrm>
            <a:off x="171875" y="181416"/>
            <a:ext cx="8746539" cy="6578715"/>
          </a:xfrm>
          <a:prstGeom prst="rect">
            <a:avLst/>
          </a:prstGeom>
          <a:no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2" name="Straight Connector 21"/>
          <p:cNvCxnSpPr/>
          <p:nvPr/>
        </p:nvCxnSpPr>
        <p:spPr>
          <a:xfrm>
            <a:off x="4245752" y="830913"/>
            <a:ext cx="11871" cy="1940879"/>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873266" y="734730"/>
            <a:ext cx="2985425" cy="646331"/>
          </a:xfrm>
          <a:prstGeom prst="rect">
            <a:avLst/>
          </a:prstGeom>
          <a:noFill/>
        </p:spPr>
        <p:txBody>
          <a:bodyPr wrap="none" rtlCol="0">
            <a:spAutoFit/>
          </a:bodyPr>
          <a:lstStyle/>
          <a:p>
            <a:r>
              <a:rPr lang="en-US" b="1" dirty="0">
                <a:solidFill>
                  <a:srgbClr val="FF0000"/>
                </a:solidFill>
              </a:rPr>
              <a:t>LOWER-ORDER INGREDIENTS</a:t>
            </a:r>
          </a:p>
          <a:p>
            <a:r>
              <a:rPr lang="en-US" b="1" dirty="0">
                <a:solidFill>
                  <a:srgbClr val="008000"/>
                </a:solidFill>
              </a:rPr>
              <a:t>non-emotional states </a:t>
            </a:r>
          </a:p>
        </p:txBody>
      </p:sp>
      <p:sp>
        <p:nvSpPr>
          <p:cNvPr id="40" name="TextBox 39"/>
          <p:cNvSpPr txBox="1"/>
          <p:nvPr/>
        </p:nvSpPr>
        <p:spPr>
          <a:xfrm>
            <a:off x="4587656" y="712142"/>
            <a:ext cx="2985425" cy="646331"/>
          </a:xfrm>
          <a:prstGeom prst="rect">
            <a:avLst/>
          </a:prstGeom>
          <a:noFill/>
        </p:spPr>
        <p:txBody>
          <a:bodyPr wrap="none" rtlCol="0">
            <a:spAutoFit/>
          </a:bodyPr>
          <a:lstStyle/>
          <a:p>
            <a:r>
              <a:rPr lang="en-US" b="1" dirty="0">
                <a:solidFill>
                  <a:srgbClr val="FF0000"/>
                </a:solidFill>
              </a:rPr>
              <a:t>LOWER-ORDER INGREDIENTS</a:t>
            </a:r>
          </a:p>
          <a:p>
            <a:r>
              <a:rPr lang="en-US" b="1" dirty="0">
                <a:solidFill>
                  <a:srgbClr val="008000"/>
                </a:solidFill>
              </a:rPr>
              <a:t>emotional states </a:t>
            </a:r>
          </a:p>
        </p:txBody>
      </p:sp>
      <p:sp>
        <p:nvSpPr>
          <p:cNvPr id="19" name="Oval 18"/>
          <p:cNvSpPr/>
          <p:nvPr/>
        </p:nvSpPr>
        <p:spPr>
          <a:xfrm>
            <a:off x="7319318" y="3838520"/>
            <a:ext cx="1273959" cy="646331"/>
          </a:xfrm>
          <a:prstGeom prst="ellipse">
            <a:avLst/>
          </a:prstGeom>
          <a:solidFill>
            <a:srgbClr val="FF0000">
              <a:alpha val="39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p:cNvSpPr/>
          <p:nvPr/>
        </p:nvSpPr>
        <p:spPr>
          <a:xfrm>
            <a:off x="4418987" y="1438492"/>
            <a:ext cx="1273959" cy="646331"/>
          </a:xfrm>
          <a:prstGeom prst="ellipse">
            <a:avLst/>
          </a:prstGeom>
          <a:solidFill>
            <a:srgbClr val="FF0000">
              <a:alpha val="39000"/>
            </a:srgbClr>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372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ADC2DA-740C-9248-9371-8300F3C1E42E}"/>
              </a:ext>
            </a:extLst>
          </p:cNvPr>
          <p:cNvSpPr/>
          <p:nvPr/>
        </p:nvSpPr>
        <p:spPr>
          <a:xfrm>
            <a:off x="844550" y="330200"/>
            <a:ext cx="7372350" cy="7171195"/>
          </a:xfrm>
          <a:prstGeom prst="rect">
            <a:avLst/>
          </a:prstGeom>
        </p:spPr>
        <p:txBody>
          <a:bodyPr wrap="square">
            <a:spAutoFit/>
          </a:bodyPr>
          <a:lstStyle/>
          <a:p>
            <a:r>
              <a:rPr lang="en-US" sz="2800" b="1" dirty="0">
                <a:latin typeface="Cambria" panose="02040503050406030204" pitchFamily="18" charset="0"/>
                <a:ea typeface="Cambria" panose="02040503050406030204" pitchFamily="18" charset="0"/>
                <a:cs typeface="Times New Roman" panose="02020603050405020304" pitchFamily="18" charset="0"/>
              </a:rPr>
              <a:t>Fear is the situational expression in consciousness of a </a:t>
            </a:r>
            <a:r>
              <a:rPr lang="en-US" sz="2800" b="1" i="1" dirty="0">
                <a:latin typeface="Cambria" panose="02040503050406030204" pitchFamily="18" charset="0"/>
                <a:ea typeface="Cambria" panose="02040503050406030204" pitchFamily="18" charset="0"/>
                <a:cs typeface="Times New Roman" panose="02020603050405020304" pitchFamily="18" charset="0"/>
              </a:rPr>
              <a:t>non-conscious</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i="1" dirty="0">
                <a:latin typeface="Cambria" panose="02040503050406030204" pitchFamily="18" charset="0"/>
                <a:ea typeface="Cambria" panose="02040503050406030204" pitchFamily="18" charset="0"/>
                <a:cs typeface="Times New Roman" panose="02020603050405020304" pitchFamily="18" charset="0"/>
              </a:rPr>
              <a:t>mental model</a:t>
            </a:r>
          </a:p>
          <a:p>
            <a:endParaRPr lang="en-US" sz="2800" b="1" i="1" dirty="0">
              <a:latin typeface="Cambria" panose="02040503050406030204" pitchFamily="18" charset="0"/>
              <a:ea typeface="Cambria" panose="02040503050406030204" pitchFamily="18" charset="0"/>
              <a:cs typeface="Times New Roman" panose="02020603050405020304" pitchFamily="18" charset="0"/>
            </a:endParaRPr>
          </a:p>
          <a:p>
            <a:r>
              <a:rPr lang="en-US" sz="2800" b="1" dirty="0">
                <a:latin typeface="Cambria" panose="02040503050406030204" pitchFamily="18" charset="0"/>
                <a:ea typeface="Cambria" panose="02040503050406030204" pitchFamily="18" charset="0"/>
                <a:cs typeface="Times New Roman" panose="02020603050405020304" pitchFamily="18" charset="0"/>
              </a:rPr>
              <a:t>It is an expectation/belief/pattern completion/ cognitive simulation based on knowledge (memory) of what you know about danger and fear, including your personal relation to danger and fear.</a:t>
            </a:r>
          </a:p>
          <a:p>
            <a:endParaRPr lang="en-US" sz="2800" b="1" dirty="0">
              <a:latin typeface="Cambria" panose="02040503050406030204" pitchFamily="18" charset="0"/>
              <a:ea typeface="Cambria" panose="02040503050406030204" pitchFamily="18" charset="0"/>
              <a:cs typeface="Times New Roman" panose="02020603050405020304" pitchFamily="18" charset="0"/>
            </a:endParaRPr>
          </a:p>
          <a:p>
            <a:r>
              <a:rPr lang="en-US" sz="2800" b="1" dirty="0">
                <a:latin typeface="Cambria" panose="02040503050406030204" pitchFamily="18" charset="0"/>
                <a:ea typeface="Cambria" panose="02040503050406030204" pitchFamily="18" charset="0"/>
                <a:cs typeface="Times New Roman" panose="02020603050405020304" pitchFamily="18" charset="0"/>
              </a:rPr>
              <a:t>It is a consciously experienced non-</a:t>
            </a:r>
          </a:p>
          <a:p>
            <a:r>
              <a:rPr lang="en-US" sz="2800" b="1" dirty="0">
                <a:latin typeface="Cambria" panose="02040503050406030204" pitchFamily="18" charset="0"/>
                <a:ea typeface="Cambria" panose="02040503050406030204" pitchFamily="18" charset="0"/>
                <a:cs typeface="Times New Roman" panose="02020603050405020304" pitchFamily="18" charset="0"/>
              </a:rPr>
              <a:t>conscious narration. The conscious you doesn’t tell the story. It is told to you.</a:t>
            </a:r>
          </a:p>
          <a:p>
            <a:endParaRPr lang="en-US" sz="3200" b="1" dirty="0">
              <a:latin typeface="Cambria" panose="02040503050406030204" pitchFamily="18" charset="0"/>
              <a:ea typeface="Cambria" panose="02040503050406030204" pitchFamily="18" charset="0"/>
              <a:cs typeface="Times New Roman" panose="02020603050405020304" pitchFamily="18" charset="0"/>
            </a:endParaRPr>
          </a:p>
          <a:p>
            <a:endParaRPr lang="en-US" sz="3200" b="1" dirty="0">
              <a:latin typeface="Cambria" panose="02040503050406030204" pitchFamily="18" charset="0"/>
              <a:ea typeface="Cambria" panose="02040503050406030204" pitchFamily="18" charset="0"/>
              <a:cs typeface="Times New Roman" panose="02020603050405020304" pitchFamily="18" charset="0"/>
            </a:endParaRPr>
          </a:p>
          <a:p>
            <a:endParaRPr lang="en-US" sz="3200" b="1" dirty="0">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248371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5" descr="Fig on page 1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267" y="1113967"/>
            <a:ext cx="4737100" cy="54102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 Box 6"/>
          <p:cNvSpPr txBox="1">
            <a:spLocks noChangeArrowheads="1"/>
          </p:cNvSpPr>
          <p:nvPr/>
        </p:nvSpPr>
        <p:spPr bwMode="auto">
          <a:xfrm>
            <a:off x="6096000" y="2260551"/>
            <a:ext cx="3048000" cy="2031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r>
              <a:rPr lang="en-US" b="1" dirty="0">
                <a:solidFill>
                  <a:srgbClr val="CCFFCC"/>
                </a:solidFill>
              </a:rPr>
              <a:t> Q:  </a:t>
            </a:r>
            <a:r>
              <a:rPr lang="en-US" dirty="0">
                <a:solidFill>
                  <a:srgbClr val="FFFF00"/>
                </a:solidFill>
              </a:rPr>
              <a:t>Why did you pick </a:t>
            </a:r>
          </a:p>
          <a:p>
            <a:r>
              <a:rPr lang="en-US" dirty="0">
                <a:solidFill>
                  <a:srgbClr val="FFFF00"/>
                </a:solidFill>
              </a:rPr>
              <a:t>those?</a:t>
            </a:r>
          </a:p>
          <a:p>
            <a:endParaRPr lang="en-US" dirty="0">
              <a:solidFill>
                <a:srgbClr val="FFFF00"/>
              </a:solidFill>
            </a:endParaRPr>
          </a:p>
          <a:p>
            <a:r>
              <a:rPr lang="en-US" b="1" dirty="0">
                <a:solidFill>
                  <a:srgbClr val="CCFFCC"/>
                </a:solidFill>
              </a:rPr>
              <a:t>A:  </a:t>
            </a:r>
            <a:r>
              <a:rPr lang="en-US" dirty="0">
                <a:solidFill>
                  <a:srgbClr val="FFFF00"/>
                </a:solidFill>
              </a:rPr>
              <a:t>I saw a chicken claw</a:t>
            </a:r>
          </a:p>
          <a:p>
            <a:r>
              <a:rPr lang="en-US" dirty="0">
                <a:solidFill>
                  <a:srgbClr val="FFFF00"/>
                </a:solidFill>
              </a:rPr>
              <a:t>so I picked the chicken, and you need a shovel to clean up the chicken shit.</a:t>
            </a:r>
          </a:p>
        </p:txBody>
      </p:sp>
      <p:sp>
        <p:nvSpPr>
          <p:cNvPr id="4" name="TextBox 3"/>
          <p:cNvSpPr txBox="1"/>
          <p:nvPr/>
        </p:nvSpPr>
        <p:spPr>
          <a:xfrm>
            <a:off x="3514971" y="195391"/>
            <a:ext cx="2085089" cy="369332"/>
          </a:xfrm>
          <a:prstGeom prst="rect">
            <a:avLst/>
          </a:prstGeom>
          <a:noFill/>
        </p:spPr>
        <p:txBody>
          <a:bodyPr wrap="none" rtlCol="0">
            <a:spAutoFit/>
          </a:bodyPr>
          <a:lstStyle/>
          <a:p>
            <a:pPr algn="ctr"/>
            <a:r>
              <a:rPr lang="en-US" dirty="0">
                <a:solidFill>
                  <a:srgbClr val="FFFF00"/>
                </a:solidFill>
              </a:rPr>
              <a:t>PhD Research 1970s</a:t>
            </a:r>
          </a:p>
        </p:txBody>
      </p:sp>
    </p:spTree>
    <p:extLst>
      <p:ext uri="{BB962C8B-B14F-4D97-AF65-F5344CB8AC3E}">
        <p14:creationId xmlns:p14="http://schemas.microsoft.com/office/powerpoint/2010/main" val="151394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7750" y="179249"/>
            <a:ext cx="6797429" cy="6678751"/>
          </a:xfrm>
          <a:prstGeom prst="rect">
            <a:avLst/>
          </a:prstGeom>
          <a:noFill/>
        </p:spPr>
        <p:txBody>
          <a:bodyPr wrap="none" rtlCol="0">
            <a:spAutoFit/>
          </a:bodyPr>
          <a:lstStyle/>
          <a:p>
            <a:r>
              <a:rPr lang="en-US" sz="2000" b="1" dirty="0"/>
              <a:t>Fear is NOT universal--Danger is universal.</a:t>
            </a:r>
          </a:p>
          <a:p>
            <a:endParaRPr lang="en-US" sz="2000" dirty="0"/>
          </a:p>
          <a:p>
            <a:r>
              <a:rPr lang="en-US" sz="2000" dirty="0"/>
              <a:t>All humans must deal with danger, and all cultures </a:t>
            </a:r>
          </a:p>
          <a:p>
            <a:r>
              <a:rPr lang="en-US" sz="2000" dirty="0"/>
              <a:t>      that have words have words for danger, and </a:t>
            </a:r>
          </a:p>
          <a:p>
            <a:r>
              <a:rPr lang="en-US" sz="2000" dirty="0"/>
              <a:t>      words for for experiences that occur when in danger.</a:t>
            </a:r>
          </a:p>
          <a:p>
            <a:endParaRPr lang="en-US" sz="2000" dirty="0"/>
          </a:p>
          <a:p>
            <a:r>
              <a:rPr lang="en-US" sz="2000" dirty="0"/>
              <a:t>But the experience of danger varies across cultures. </a:t>
            </a:r>
          </a:p>
          <a:p>
            <a:endParaRPr lang="en-US" sz="2000" dirty="0"/>
          </a:p>
          <a:p>
            <a:r>
              <a:rPr lang="en-US" sz="2000" dirty="0"/>
              <a:t>Because we can translate words like fear across</a:t>
            </a:r>
          </a:p>
          <a:p>
            <a:r>
              <a:rPr lang="en-US" sz="2000" dirty="0"/>
              <a:t>      languages, we assume people worldwide have </a:t>
            </a:r>
          </a:p>
          <a:p>
            <a:r>
              <a:rPr lang="en-US" sz="2000" dirty="0"/>
              <a:t>      the same basic experience named by the word.</a:t>
            </a:r>
          </a:p>
          <a:p>
            <a:endParaRPr lang="en-US" sz="2000" dirty="0"/>
          </a:p>
          <a:p>
            <a:r>
              <a:rPr lang="en-US" sz="2000" dirty="0"/>
              <a:t>Cultural differences are based on differences in the</a:t>
            </a:r>
          </a:p>
          <a:p>
            <a:r>
              <a:rPr lang="en-US" sz="2000" dirty="0"/>
              <a:t>     schema</a:t>
            </a:r>
          </a:p>
          <a:p>
            <a:r>
              <a:rPr lang="en-US" sz="2000" dirty="0"/>
              <a:t> </a:t>
            </a:r>
          </a:p>
          <a:p>
            <a:r>
              <a:rPr lang="en-US" sz="2000" dirty="0"/>
              <a:t> Different people within a culture have</a:t>
            </a:r>
          </a:p>
          <a:p>
            <a:r>
              <a:rPr lang="en-US" sz="2000" dirty="0"/>
              <a:t>     different self and emotion schema and different experiences.</a:t>
            </a:r>
          </a:p>
          <a:p>
            <a:endParaRPr lang="en-US" sz="2000" dirty="0"/>
          </a:p>
          <a:p>
            <a:r>
              <a:rPr lang="en-US" sz="2000" dirty="0"/>
              <a:t>Animals, lacking our kind of cognition can’t have</a:t>
            </a:r>
          </a:p>
          <a:p>
            <a:r>
              <a:rPr lang="en-US" sz="2000" dirty="0"/>
              <a:t>	our kind of schema and our kind of fear.</a:t>
            </a:r>
          </a:p>
          <a:p>
            <a:endParaRPr lang="en-US" sz="2800" dirty="0"/>
          </a:p>
        </p:txBody>
      </p:sp>
    </p:spTree>
    <p:extLst>
      <p:ext uri="{BB962C8B-B14F-4D97-AF65-F5344CB8AC3E}">
        <p14:creationId xmlns:p14="http://schemas.microsoft.com/office/powerpoint/2010/main" val="26908047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8F199F-003B-DD49-958F-34A70F4F6ED1}"/>
              </a:ext>
            </a:extLst>
          </p:cNvPr>
          <p:cNvSpPr txBox="1"/>
          <p:nvPr/>
        </p:nvSpPr>
        <p:spPr>
          <a:xfrm>
            <a:off x="4571264" y="641916"/>
            <a:ext cx="184666" cy="646331"/>
          </a:xfrm>
          <a:prstGeom prst="rect">
            <a:avLst/>
          </a:prstGeom>
          <a:noFill/>
        </p:spPr>
        <p:txBody>
          <a:bodyPr wrap="none" rtlCol="0">
            <a:spAutoFit/>
          </a:bodyPr>
          <a:lstStyle/>
          <a:p>
            <a:pPr algn="ctr"/>
            <a:endParaRPr lang="en-US" dirty="0"/>
          </a:p>
          <a:p>
            <a:pPr algn="ctr"/>
            <a:endParaRPr lang="en-US" dirty="0"/>
          </a:p>
        </p:txBody>
      </p:sp>
      <p:sp>
        <p:nvSpPr>
          <p:cNvPr id="5" name="Rectangle 4">
            <a:extLst>
              <a:ext uri="{FF2B5EF4-FFF2-40B4-BE49-F238E27FC236}">
                <a16:creationId xmlns:a16="http://schemas.microsoft.com/office/drawing/2014/main" id="{1255B99A-D739-884B-837F-C4FE3BBDAF22}"/>
              </a:ext>
            </a:extLst>
          </p:cNvPr>
          <p:cNvSpPr/>
          <p:nvPr/>
        </p:nvSpPr>
        <p:spPr>
          <a:xfrm>
            <a:off x="1653500" y="50800"/>
            <a:ext cx="6204859" cy="10310513"/>
          </a:xfrm>
          <a:prstGeom prst="rect">
            <a:avLst/>
          </a:prstGeom>
        </p:spPr>
        <p:txBody>
          <a:bodyPr wrap="square">
            <a:spAutoFit/>
          </a:bodyPr>
          <a:lstStyle/>
          <a:p>
            <a:r>
              <a:rPr lang="en-US" sz="2400" b="1" dirty="0">
                <a:latin typeface="Cambria" panose="02040503050406030204" pitchFamily="18" charset="0"/>
                <a:ea typeface="Cambria" panose="02040503050406030204" pitchFamily="18" charset="0"/>
                <a:cs typeface="Times New Roman" panose="02020603050405020304" pitchFamily="18" charset="0"/>
              </a:rPr>
              <a:t> </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r>
              <a:rPr lang="en-US" sz="2400" dirty="0">
                <a:latin typeface="Cambria" panose="02040503050406030204" pitchFamily="18" charset="0"/>
                <a:ea typeface="Cambria" panose="02040503050406030204" pitchFamily="18" charset="0"/>
                <a:cs typeface="Times New Roman" panose="02020603050405020304" pitchFamily="18" charset="0"/>
              </a:rPr>
              <a:t>Fear is your cognitive awareness that you are in harms way.</a:t>
            </a: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r>
              <a:rPr lang="en-US" sz="2400" dirty="0">
                <a:latin typeface="Cambria" panose="02040503050406030204" pitchFamily="18" charset="0"/>
                <a:ea typeface="Cambria" panose="02040503050406030204" pitchFamily="18" charset="0"/>
                <a:cs typeface="Times New Roman" panose="02020603050405020304" pitchFamily="18" charset="0"/>
              </a:rPr>
              <a:t>It  requires that </a:t>
            </a:r>
            <a:r>
              <a:rPr lang="en-US" sz="2400" i="1" dirty="0">
                <a:latin typeface="Cambria" panose="02040503050406030204" pitchFamily="18" charset="0"/>
                <a:ea typeface="Cambria" panose="02040503050406030204" pitchFamily="18" charset="0"/>
                <a:cs typeface="Times New Roman" panose="02020603050405020304" pitchFamily="18" charset="0"/>
              </a:rPr>
              <a:t>you</a:t>
            </a:r>
            <a:r>
              <a:rPr lang="en-US" sz="2400" dirty="0">
                <a:latin typeface="Cambria" panose="02040503050406030204" pitchFamily="18" charset="0"/>
                <a:ea typeface="Cambria" panose="02040503050406030204" pitchFamily="18" charset="0"/>
                <a:cs typeface="Times New Roman" panose="02020603050405020304" pitchFamily="18" charset="0"/>
              </a:rPr>
              <a:t> know that it is </a:t>
            </a:r>
            <a:r>
              <a:rPr lang="en-US" sz="2400" i="1" dirty="0">
                <a:latin typeface="Cambria" panose="02040503050406030204" pitchFamily="18" charset="0"/>
                <a:ea typeface="Cambria" panose="02040503050406030204" pitchFamily="18" charset="0"/>
                <a:cs typeface="Times New Roman" panose="02020603050405020304" pitchFamily="18" charset="0"/>
              </a:rPr>
              <a:t>you</a:t>
            </a:r>
            <a:r>
              <a:rPr lang="en-US" sz="2400" dirty="0">
                <a:latin typeface="Cambria" panose="02040503050406030204" pitchFamily="18" charset="0"/>
                <a:ea typeface="Cambria" panose="02040503050406030204" pitchFamily="18" charset="0"/>
                <a:cs typeface="Times New Roman" panose="02020603050405020304" pitchFamily="18" charset="0"/>
              </a:rPr>
              <a:t> that is in danger (engages self-awareness)</a:t>
            </a: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r>
              <a:rPr lang="en-US" sz="2400" dirty="0">
                <a:latin typeface="Cambria" panose="02040503050406030204" pitchFamily="18" charset="0"/>
                <a:ea typeface="Cambria" panose="02040503050406030204" pitchFamily="18" charset="0"/>
                <a:cs typeface="Times New Roman" panose="02020603050405020304" pitchFamily="18" charset="0"/>
              </a:rPr>
              <a:t>It depends of your fear schema—your cognitive encyclopedia of knowledge of danger and of your personal relation to danger that you have acquired over the course of your life in your culture or cultures</a:t>
            </a: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r>
              <a:rPr lang="en-US" sz="2400" dirty="0">
                <a:latin typeface="Cambria" panose="02040503050406030204" pitchFamily="18" charset="0"/>
                <a:ea typeface="Cambria" panose="02040503050406030204" pitchFamily="18" charset="0"/>
                <a:cs typeface="Times New Roman" panose="02020603050405020304" pitchFamily="18" charset="0"/>
              </a:rPr>
              <a:t>I also depends on your self schema—your </a:t>
            </a:r>
          </a:p>
          <a:p>
            <a:r>
              <a:rPr lang="en-US" sz="2400" dirty="0">
                <a:latin typeface="Cambria" panose="02040503050406030204" pitchFamily="18" charset="0"/>
                <a:ea typeface="Cambria" panose="02040503050406030204" pitchFamily="18" charset="0"/>
                <a:cs typeface="Times New Roman" panose="02020603050405020304" pitchFamily="18" charset="0"/>
              </a:rPr>
              <a:t>cognitive encyclopedia of knowledge of  “you”</a:t>
            </a:r>
          </a:p>
          <a:p>
            <a:r>
              <a:rPr lang="en-US" sz="2400" dirty="0">
                <a:latin typeface="Cambria" panose="02040503050406030204" pitchFamily="18" charset="0"/>
                <a:ea typeface="Cambria" panose="02040503050406030204" pitchFamily="18" charset="0"/>
                <a:cs typeface="Times New Roman" panose="02020603050405020304" pitchFamily="18" charset="0"/>
              </a:rPr>
              <a:t>based on autobiographical memory, including</a:t>
            </a:r>
          </a:p>
          <a:p>
            <a:r>
              <a:rPr lang="en-US" sz="2400" dirty="0">
                <a:latin typeface="Cambria" panose="02040503050406030204" pitchFamily="18" charset="0"/>
                <a:ea typeface="Cambria" panose="02040503050406030204" pitchFamily="18" charset="0"/>
                <a:cs typeface="Times New Roman" panose="02020603050405020304" pitchFamily="18" charset="0"/>
              </a:rPr>
              <a:t>both semantic and episodic autobiographical</a:t>
            </a:r>
          </a:p>
          <a:p>
            <a:r>
              <a:rPr lang="en-US" sz="2400" dirty="0">
                <a:latin typeface="Cambria" panose="02040503050406030204" pitchFamily="18" charset="0"/>
                <a:ea typeface="Cambria" panose="02040503050406030204" pitchFamily="18" charset="0"/>
                <a:cs typeface="Times New Roman" panose="02020603050405020304" pitchFamily="18" charset="0"/>
              </a:rPr>
              <a:t>memories.</a:t>
            </a: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endParaRPr lang="en-US" sz="2400" dirty="0">
              <a:latin typeface="Cambria" panose="02040503050406030204" pitchFamily="18" charset="0"/>
              <a:ea typeface="Cambria" panose="02040503050406030204" pitchFamily="18" charset="0"/>
              <a:cs typeface="Times New Roman" panose="02020603050405020304" pitchFamily="18" charset="0"/>
            </a:endParaRPr>
          </a:p>
          <a:p>
            <a:r>
              <a:rPr lang="en-US" sz="1600" dirty="0">
                <a:latin typeface="Cambria" panose="02040503050406030204" pitchFamily="18" charset="0"/>
                <a:ea typeface="Cambria" panose="02040503050406030204" pitchFamily="18" charset="0"/>
                <a:cs typeface="Times New Roman" panose="02020603050405020304" pitchFamily="18" charset="0"/>
              </a:rPr>
              <a:t> </a:t>
            </a:r>
          </a:p>
        </p:txBody>
      </p:sp>
    </p:spTree>
    <p:extLst>
      <p:ext uri="{BB962C8B-B14F-4D97-AF65-F5344CB8AC3E}">
        <p14:creationId xmlns:p14="http://schemas.microsoft.com/office/powerpoint/2010/main" val="92886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7" y="0"/>
            <a:ext cx="9142413" cy="685800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i="1" dirty="0">
                <a:solidFill>
                  <a:srgbClr val="3366FF"/>
                </a:solidFill>
              </a:rPr>
              <a:t>WHAT IS AN EMOTION? </a:t>
            </a:r>
          </a:p>
          <a:p>
            <a:pPr algn="ctr"/>
            <a:endParaRPr lang="en-US" sz="4400" b="1" i="1" dirty="0">
              <a:solidFill>
                <a:srgbClr val="3366FF"/>
              </a:solidFill>
            </a:endParaRPr>
          </a:p>
          <a:p>
            <a:pPr algn="ctr"/>
            <a:r>
              <a:rPr lang="en-US" sz="4400" b="1" i="1" dirty="0">
                <a:solidFill>
                  <a:srgbClr val="3366FF"/>
                </a:solidFill>
              </a:rPr>
              <a:t> (a </a:t>
            </a:r>
            <a:r>
              <a:rPr lang="en-US" sz="4400" b="1" i="1" dirty="0">
                <a:solidFill>
                  <a:srgbClr val="FF0000"/>
                </a:solidFill>
              </a:rPr>
              <a:t>narrative</a:t>
            </a:r>
            <a:r>
              <a:rPr lang="en-US" sz="4400" b="1" i="1" dirty="0">
                <a:solidFill>
                  <a:srgbClr val="3366FF"/>
                </a:solidFill>
              </a:rPr>
              <a:t>-driven </a:t>
            </a:r>
            <a:r>
              <a:rPr lang="en-US" sz="4400" b="1" i="1" dirty="0">
                <a:solidFill>
                  <a:srgbClr val="FF0000"/>
                </a:solidFill>
              </a:rPr>
              <a:t>subjective experience</a:t>
            </a:r>
            <a:r>
              <a:rPr lang="en-US" sz="4400" b="1" i="1" dirty="0">
                <a:solidFill>
                  <a:srgbClr val="3366FF"/>
                </a:solidFill>
              </a:rPr>
              <a:t> in a biologically or psychologically </a:t>
            </a:r>
            <a:r>
              <a:rPr lang="en-US" sz="4400" b="1" i="1" dirty="0">
                <a:solidFill>
                  <a:srgbClr val="FF0000"/>
                </a:solidFill>
              </a:rPr>
              <a:t>significant situation</a:t>
            </a:r>
            <a:r>
              <a:rPr lang="en-US" sz="4400" b="1" i="1" dirty="0">
                <a:solidFill>
                  <a:srgbClr val="3366FF"/>
                </a:solidFill>
              </a:rPr>
              <a:t>) </a:t>
            </a:r>
            <a:endParaRPr lang="en-US" sz="4400" b="1" dirty="0">
              <a:solidFill>
                <a:srgbClr val="3366FF"/>
              </a:solidFill>
            </a:endParaRPr>
          </a:p>
        </p:txBody>
      </p:sp>
    </p:spTree>
    <p:extLst>
      <p:ext uri="{BB962C8B-B14F-4D97-AF65-F5344CB8AC3E}">
        <p14:creationId xmlns:p14="http://schemas.microsoft.com/office/powerpoint/2010/main" val="85102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xit" presetSubtype="0" fill="hold" grpId="1" nodeType="clickEffect">
                                  <p:stCondLst>
                                    <p:cond delay="0"/>
                                  </p:stCondLst>
                                  <p:childTnLst>
                                    <p:animEffect transition="out" filter="dissolv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960058" y="94736"/>
            <a:ext cx="5301050" cy="584776"/>
          </a:xfrm>
          <a:prstGeom prst="rect">
            <a:avLst/>
          </a:prstGeom>
        </p:spPr>
        <p:txBody>
          <a:bodyPr wrap="none">
            <a:spAutoFit/>
          </a:bodyPr>
          <a:lstStyle/>
          <a:p>
            <a:r>
              <a:rPr lang="en-US" sz="3200" dirty="0">
                <a:solidFill>
                  <a:srgbClr val="FFFF00"/>
                </a:solidFill>
              </a:rPr>
              <a:t>deep-history-of-ourselves.com</a:t>
            </a:r>
          </a:p>
        </p:txBody>
      </p:sp>
      <p:pic>
        <p:nvPicPr>
          <p:cNvPr id="4" name="Picture 3" descr="Screen Shot 2019-09-09 at 11.26.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595"/>
            <a:ext cx="9144000" cy="5595471"/>
          </a:xfrm>
          <a:prstGeom prst="rect">
            <a:avLst/>
          </a:prstGeom>
        </p:spPr>
      </p:pic>
    </p:spTree>
    <p:extLst>
      <p:ext uri="{BB962C8B-B14F-4D97-AF65-F5344CB8AC3E}">
        <p14:creationId xmlns:p14="http://schemas.microsoft.com/office/powerpoint/2010/main" val="210553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Life mp3 [V2 master 8.26.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7350" y="3666067"/>
            <a:ext cx="812800" cy="812800"/>
          </a:xfrm>
          <a:prstGeom prst="rect">
            <a:avLst/>
          </a:prstGeom>
        </p:spPr>
      </p:pic>
      <p:sp>
        <p:nvSpPr>
          <p:cNvPr id="4" name="TextBox 3"/>
          <p:cNvSpPr txBox="1"/>
          <p:nvPr/>
        </p:nvSpPr>
        <p:spPr>
          <a:xfrm>
            <a:off x="3217335" y="424991"/>
            <a:ext cx="2806578" cy="707886"/>
          </a:xfrm>
          <a:prstGeom prst="rect">
            <a:avLst/>
          </a:prstGeom>
          <a:noFill/>
        </p:spPr>
        <p:txBody>
          <a:bodyPr wrap="none" rtlCol="0">
            <a:spAutoFit/>
          </a:bodyPr>
          <a:lstStyle/>
          <a:p>
            <a:r>
              <a:rPr lang="en-US" sz="4000" dirty="0">
                <a:solidFill>
                  <a:srgbClr val="FFFF00"/>
                </a:solidFill>
              </a:rPr>
              <a:t>Songs of Life</a:t>
            </a:r>
          </a:p>
        </p:txBody>
      </p:sp>
      <p:sp>
        <p:nvSpPr>
          <p:cNvPr id="5" name="TextBox 4"/>
          <p:cNvSpPr txBox="1"/>
          <p:nvPr/>
        </p:nvSpPr>
        <p:spPr>
          <a:xfrm>
            <a:off x="3945457" y="1762724"/>
            <a:ext cx="1350099" cy="707886"/>
          </a:xfrm>
          <a:prstGeom prst="rect">
            <a:avLst/>
          </a:prstGeom>
          <a:noFill/>
        </p:spPr>
        <p:txBody>
          <a:bodyPr wrap="none" rtlCol="0">
            <a:spAutoFit/>
          </a:bodyPr>
          <a:lstStyle/>
          <a:p>
            <a:r>
              <a:rPr lang="en-US" sz="4000" dirty="0">
                <a:solidFill>
                  <a:srgbClr val="FFFF00"/>
                </a:solidFill>
              </a:rPr>
              <a:t>“Life”</a:t>
            </a:r>
          </a:p>
        </p:txBody>
      </p:sp>
    </p:spTree>
    <p:extLst>
      <p:ext uri="{BB962C8B-B14F-4D97-AF65-F5344CB8AC3E}">
        <p14:creationId xmlns:p14="http://schemas.microsoft.com/office/powerpoint/2010/main" val="25869921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mposite [V3 master 8.28.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987800"/>
            <a:ext cx="812800" cy="812800"/>
          </a:xfrm>
          <a:prstGeom prst="rect">
            <a:avLst/>
          </a:prstGeom>
        </p:spPr>
      </p:pic>
      <p:sp>
        <p:nvSpPr>
          <p:cNvPr id="5" name="TextBox 4"/>
          <p:cNvSpPr txBox="1"/>
          <p:nvPr/>
        </p:nvSpPr>
        <p:spPr>
          <a:xfrm>
            <a:off x="307180" y="1030091"/>
            <a:ext cx="8629986" cy="1938992"/>
          </a:xfrm>
          <a:prstGeom prst="rect">
            <a:avLst/>
          </a:prstGeom>
          <a:noFill/>
        </p:spPr>
        <p:txBody>
          <a:bodyPr wrap="none" rtlCol="0">
            <a:spAutoFit/>
          </a:bodyPr>
          <a:lstStyle/>
          <a:p>
            <a:pPr algn="ctr"/>
            <a:r>
              <a:rPr lang="en-US" sz="4000" dirty="0">
                <a:solidFill>
                  <a:srgbClr val="FF0000"/>
                </a:solidFill>
                <a:effectLst>
                  <a:outerShdw blurRad="193675" dist="88900" dir="1320000" algn="tl" rotWithShape="0">
                    <a:schemeClr val="bg1"/>
                  </a:outerShdw>
                </a:effectLst>
              </a:rPr>
              <a:t>“As soon as there is life, there is danger”</a:t>
            </a:r>
          </a:p>
          <a:p>
            <a:pPr algn="ctr"/>
            <a:r>
              <a:rPr lang="en-US" sz="4000" dirty="0">
                <a:solidFill>
                  <a:srgbClr val="FF0000"/>
                </a:solidFill>
                <a:effectLst>
                  <a:outerShdw blurRad="193675" dist="88900" dir="1320000" algn="tl" rotWithShape="0">
                    <a:schemeClr val="bg1"/>
                  </a:outerShdw>
                </a:effectLst>
              </a:rPr>
              <a:t>   </a:t>
            </a:r>
          </a:p>
          <a:p>
            <a:pPr algn="ctr"/>
            <a:r>
              <a:rPr lang="en-US" sz="4000" dirty="0">
                <a:solidFill>
                  <a:srgbClr val="FF0000"/>
                </a:solidFill>
                <a:effectLst>
                  <a:outerShdw blurRad="193675" dist="88900" dir="1320000" algn="tl" rotWithShape="0">
                    <a:schemeClr val="bg1"/>
                  </a:outerShdw>
                </a:effectLst>
              </a:rPr>
              <a:t>Ralph Waldo Emerson </a:t>
            </a:r>
          </a:p>
        </p:txBody>
      </p:sp>
    </p:spTree>
    <p:extLst>
      <p:ext uri="{BB962C8B-B14F-4D97-AF65-F5344CB8AC3E}">
        <p14:creationId xmlns:p14="http://schemas.microsoft.com/office/powerpoint/2010/main" val="5512973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11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18" y="126423"/>
            <a:ext cx="9034649" cy="2000548"/>
          </a:xfrm>
          <a:prstGeom prst="rect">
            <a:avLst/>
          </a:prstGeom>
          <a:noFill/>
        </p:spPr>
        <p:txBody>
          <a:bodyPr wrap="square" rtlCol="0">
            <a:spAutoFit/>
          </a:bodyPr>
          <a:lstStyle/>
          <a:p>
            <a:pPr algn="ctr"/>
            <a:r>
              <a:rPr lang="en-US" sz="2400" b="1" dirty="0">
                <a:solidFill>
                  <a:srgbClr val="0000FF"/>
                </a:solidFill>
              </a:rPr>
              <a:t>CONTROVERSIAL PROPOSAL </a:t>
            </a:r>
          </a:p>
          <a:p>
            <a:pPr algn="ctr"/>
            <a:r>
              <a:rPr lang="en-US" sz="2400" b="1" dirty="0">
                <a:solidFill>
                  <a:srgbClr val="0000FF"/>
                </a:solidFill>
              </a:rPr>
              <a:t>Emotions Did not Arise via Natural Selection </a:t>
            </a:r>
          </a:p>
          <a:p>
            <a:pPr algn="ctr"/>
            <a:r>
              <a:rPr lang="en-US" sz="2400" b="1" dirty="0">
                <a:solidFill>
                  <a:srgbClr val="0000FF"/>
                </a:solidFill>
              </a:rPr>
              <a:t>But Instead via a Series of Exaptations</a:t>
            </a:r>
          </a:p>
          <a:p>
            <a:pPr algn="ctr"/>
            <a:r>
              <a:rPr lang="en-US" sz="2400" b="1" dirty="0">
                <a:solidFill>
                  <a:srgbClr val="0000FF"/>
                </a:solidFill>
              </a:rPr>
              <a:t>in Early Humans</a:t>
            </a:r>
          </a:p>
          <a:p>
            <a:pPr algn="ctr"/>
            <a:endParaRPr lang="en-US" sz="2800" b="1" dirty="0"/>
          </a:p>
        </p:txBody>
      </p:sp>
      <p:sp>
        <p:nvSpPr>
          <p:cNvPr id="3" name="TextBox 2"/>
          <p:cNvSpPr txBox="1"/>
          <p:nvPr/>
        </p:nvSpPr>
        <p:spPr>
          <a:xfrm>
            <a:off x="70791" y="1703999"/>
            <a:ext cx="8854257" cy="5632310"/>
          </a:xfrm>
          <a:prstGeom prst="rect">
            <a:avLst/>
          </a:prstGeom>
          <a:noFill/>
        </p:spPr>
        <p:txBody>
          <a:bodyPr wrap="none" rtlCol="0">
            <a:spAutoFit/>
          </a:bodyPr>
          <a:lstStyle/>
          <a:p>
            <a:r>
              <a:rPr lang="en-US" sz="2400" b="1" dirty="0"/>
              <a:t>Exaptation 1- </a:t>
            </a:r>
            <a:r>
              <a:rPr lang="en-US" sz="2400" dirty="0"/>
              <a:t>Language emerged through the coupling of primate </a:t>
            </a:r>
          </a:p>
          <a:p>
            <a:r>
              <a:rPr lang="en-US" sz="2400" dirty="0"/>
              <a:t>   skills (social communication, hierarchical deliberation, tool use) and </a:t>
            </a:r>
          </a:p>
          <a:p>
            <a:r>
              <a:rPr lang="en-US" sz="2400" dirty="0"/>
              <a:t>   made culture possible  (Kolodny and Edelman, 2018).</a:t>
            </a:r>
          </a:p>
          <a:p>
            <a:endParaRPr lang="en-US" sz="2400" b="1" dirty="0"/>
          </a:p>
          <a:p>
            <a:r>
              <a:rPr lang="en-US" sz="2400" b="1" dirty="0"/>
              <a:t>Exaptation 2- </a:t>
            </a:r>
            <a:r>
              <a:rPr lang="en-US" sz="2400" dirty="0"/>
              <a:t>Personal pronouns (I, me, mine) facilitated </a:t>
            </a:r>
          </a:p>
          <a:p>
            <a:r>
              <a:rPr lang="en-US" sz="2400" dirty="0"/>
              <a:t>   representation of one’s self as a subject rather an object </a:t>
            </a:r>
          </a:p>
          <a:p>
            <a:r>
              <a:rPr lang="en-US" sz="2400" dirty="0"/>
              <a:t>   (Michael Lewis, 2014).  </a:t>
            </a:r>
          </a:p>
          <a:p>
            <a:endParaRPr lang="en-US" sz="2400" dirty="0"/>
          </a:p>
          <a:p>
            <a:r>
              <a:rPr lang="en-US" sz="2400" b="1" dirty="0"/>
              <a:t>Exaptation 3- </a:t>
            </a:r>
            <a:r>
              <a:rPr lang="en-US" sz="2400" dirty="0"/>
              <a:t>The ability to represent one’s self in time allowed for </a:t>
            </a:r>
          </a:p>
          <a:p>
            <a:r>
              <a:rPr lang="en-US" sz="2400" dirty="0"/>
              <a:t>   awareness of life’s episodes </a:t>
            </a:r>
            <a:r>
              <a:rPr lang="en-US" sz="2400" dirty="0">
                <a:solidFill>
                  <a:srgbClr val="FF0000"/>
                </a:solidFill>
              </a:rPr>
              <a:t>(</a:t>
            </a:r>
            <a:r>
              <a:rPr lang="en-US" sz="2400" dirty="0" err="1">
                <a:solidFill>
                  <a:srgbClr val="FF0000"/>
                </a:solidFill>
              </a:rPr>
              <a:t>Tulving's</a:t>
            </a:r>
            <a:r>
              <a:rPr lang="en-US" sz="2400" dirty="0">
                <a:solidFill>
                  <a:srgbClr val="FF0000"/>
                </a:solidFill>
              </a:rPr>
              <a:t> autonoetic consciousness).</a:t>
            </a:r>
          </a:p>
          <a:p>
            <a:endParaRPr lang="en-US" sz="2400" b="1" dirty="0"/>
          </a:p>
          <a:p>
            <a:r>
              <a:rPr lang="en-US" sz="2400" b="1" dirty="0"/>
              <a:t>Exaptation 4</a:t>
            </a:r>
            <a:r>
              <a:rPr lang="en-US" sz="2400" dirty="0"/>
              <a:t>- Emotions are a special class of autonoetic </a:t>
            </a:r>
            <a:r>
              <a:rPr lang="en-US" sz="2400" dirty="0">
                <a:solidFill>
                  <a:srgbClr val="FF0000"/>
                </a:solidFill>
              </a:rPr>
              <a:t>(Self). </a:t>
            </a:r>
          </a:p>
          <a:p>
            <a:r>
              <a:rPr lang="en-US" sz="2400" dirty="0"/>
              <a:t>Experiences that occur in significant situations in life.</a:t>
            </a:r>
          </a:p>
          <a:p>
            <a:endParaRPr lang="en-US" sz="2400" dirty="0"/>
          </a:p>
          <a:p>
            <a:endParaRPr lang="en-US" sz="2400" dirty="0"/>
          </a:p>
        </p:txBody>
      </p:sp>
    </p:spTree>
    <p:extLst>
      <p:ext uri="{BB962C8B-B14F-4D97-AF65-F5344CB8AC3E}">
        <p14:creationId xmlns:p14="http://schemas.microsoft.com/office/powerpoint/2010/main" val="287755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50258" y="444788"/>
            <a:ext cx="8909427" cy="892552"/>
          </a:xfrm>
          <a:prstGeom prst="rect">
            <a:avLst/>
          </a:prstGeom>
          <a:noFill/>
        </p:spPr>
        <p:txBody>
          <a:bodyPr wrap="none" rtlCol="0">
            <a:spAutoFit/>
          </a:bodyPr>
          <a:lstStyle/>
          <a:p>
            <a:pPr algn="ctr"/>
            <a:r>
              <a:rPr lang="en-US" sz="3200" dirty="0">
                <a:solidFill>
                  <a:srgbClr val="8EB4E3"/>
                </a:solidFill>
              </a:rPr>
              <a:t>Three Step Approach to the Neural Basis of Behavior</a:t>
            </a:r>
          </a:p>
          <a:p>
            <a:pPr algn="ctr"/>
            <a:r>
              <a:rPr lang="en-US" sz="2000" dirty="0">
                <a:solidFill>
                  <a:srgbClr val="8EB4E3"/>
                </a:solidFill>
              </a:rPr>
              <a:t>(Kandel and Spencer, 1967; Kandel 1976)</a:t>
            </a:r>
          </a:p>
        </p:txBody>
      </p:sp>
      <p:sp>
        <p:nvSpPr>
          <p:cNvPr id="6" name="TextBox 5"/>
          <p:cNvSpPr txBox="1"/>
          <p:nvPr/>
        </p:nvSpPr>
        <p:spPr>
          <a:xfrm>
            <a:off x="1384300" y="1601352"/>
            <a:ext cx="6426200" cy="4154983"/>
          </a:xfrm>
          <a:prstGeom prst="rect">
            <a:avLst/>
          </a:prstGeom>
          <a:noFill/>
        </p:spPr>
        <p:txBody>
          <a:bodyPr wrap="square" rtlCol="0">
            <a:spAutoFit/>
          </a:bodyPr>
          <a:lstStyle/>
          <a:p>
            <a:pPr marL="457200" indent="-457200">
              <a:buFont typeface="Arial"/>
              <a:buChar char="•"/>
            </a:pPr>
            <a:endParaRPr lang="en-US" sz="3200" dirty="0">
              <a:solidFill>
                <a:srgbClr val="8EB4E3"/>
              </a:solidFill>
            </a:endParaRPr>
          </a:p>
          <a:p>
            <a:pPr marL="457200" indent="-457200">
              <a:buFont typeface="Arial"/>
              <a:buChar char="•"/>
            </a:pPr>
            <a:r>
              <a:rPr lang="en-US" sz="2800" dirty="0">
                <a:solidFill>
                  <a:schemeClr val="bg1">
                    <a:lumMod val="75000"/>
                  </a:schemeClr>
                </a:solidFill>
              </a:rPr>
              <a:t>Characterize the behavior</a:t>
            </a:r>
          </a:p>
          <a:p>
            <a:pPr marL="457200" indent="-457200">
              <a:buFont typeface="Arial"/>
              <a:buChar char="•"/>
            </a:pPr>
            <a:endParaRPr lang="en-US" sz="2800" dirty="0">
              <a:solidFill>
                <a:schemeClr val="bg1">
                  <a:lumMod val="75000"/>
                </a:schemeClr>
              </a:solidFill>
            </a:endParaRPr>
          </a:p>
          <a:p>
            <a:pPr marL="457200" indent="-457200">
              <a:buFont typeface="Arial"/>
              <a:buChar char="•"/>
            </a:pPr>
            <a:r>
              <a:rPr lang="en-US" sz="2800" dirty="0">
                <a:solidFill>
                  <a:schemeClr val="bg1">
                    <a:lumMod val="75000"/>
                  </a:schemeClr>
                </a:solidFill>
              </a:rPr>
              <a:t>Identify the circuit</a:t>
            </a:r>
          </a:p>
          <a:p>
            <a:pPr marL="457200" indent="-457200">
              <a:buFont typeface="Arial"/>
              <a:buChar char="•"/>
            </a:pPr>
            <a:endParaRPr lang="en-US" sz="2800" dirty="0">
              <a:solidFill>
                <a:schemeClr val="bg1">
                  <a:lumMod val="75000"/>
                </a:schemeClr>
              </a:solidFill>
            </a:endParaRPr>
          </a:p>
          <a:p>
            <a:pPr marL="457200" indent="-457200">
              <a:buFont typeface="Arial"/>
              <a:buChar char="•"/>
            </a:pPr>
            <a:r>
              <a:rPr lang="en-US" sz="2800" dirty="0">
                <a:solidFill>
                  <a:schemeClr val="bg1">
                    <a:lumMod val="75000"/>
                  </a:schemeClr>
                </a:solidFill>
              </a:rPr>
              <a:t>Determine the cellular &amp; molecular mechanisms</a:t>
            </a:r>
          </a:p>
          <a:p>
            <a:pPr marL="457200" indent="-457200">
              <a:buFont typeface="Arial"/>
              <a:buChar char="•"/>
            </a:pPr>
            <a:endParaRPr lang="en-US" sz="3200" dirty="0">
              <a:solidFill>
                <a:srgbClr val="8EB4E3"/>
              </a:solidFill>
            </a:endParaRPr>
          </a:p>
          <a:p>
            <a:pPr marL="457200" indent="-457200">
              <a:buFont typeface="Arial"/>
              <a:buChar char="•"/>
            </a:pPr>
            <a:endParaRPr lang="en-US" sz="3200" dirty="0">
              <a:solidFill>
                <a:srgbClr val="8EB4E3"/>
              </a:solidFill>
            </a:endParaRPr>
          </a:p>
        </p:txBody>
      </p:sp>
    </p:spTree>
    <p:extLst>
      <p:ext uri="{BB962C8B-B14F-4D97-AF65-F5344CB8AC3E}">
        <p14:creationId xmlns:p14="http://schemas.microsoft.com/office/powerpoint/2010/main" val="21857491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94318" y="1228830"/>
            <a:ext cx="8163206" cy="1815882"/>
          </a:xfrm>
          <a:prstGeom prst="rect">
            <a:avLst/>
          </a:prstGeom>
          <a:noFill/>
        </p:spPr>
        <p:txBody>
          <a:bodyPr wrap="square" rtlCol="0">
            <a:spAutoFit/>
          </a:bodyPr>
          <a:lstStyle/>
          <a:p>
            <a:r>
              <a:rPr lang="en-US" sz="2800" dirty="0"/>
              <a:t>The brain mechanisms underlying emotional states of </a:t>
            </a:r>
          </a:p>
          <a:p>
            <a:r>
              <a:rPr lang="en-US" sz="2800" dirty="0"/>
              <a:t>consciousness are not different from those underlying other states of awareness</a:t>
            </a:r>
          </a:p>
          <a:p>
            <a:endParaRPr lang="en-US" sz="2800" dirty="0"/>
          </a:p>
        </p:txBody>
      </p:sp>
      <p:sp>
        <p:nvSpPr>
          <p:cNvPr id="6" name="TextBox 5"/>
          <p:cNvSpPr txBox="1"/>
          <p:nvPr/>
        </p:nvSpPr>
        <p:spPr>
          <a:xfrm>
            <a:off x="1983983" y="3246069"/>
            <a:ext cx="5971215" cy="1200328"/>
          </a:xfrm>
          <a:prstGeom prst="rect">
            <a:avLst/>
          </a:prstGeom>
          <a:noFill/>
        </p:spPr>
        <p:txBody>
          <a:bodyPr wrap="square" rtlCol="0">
            <a:spAutoFit/>
          </a:bodyPr>
          <a:lstStyle/>
          <a:p>
            <a:r>
              <a:rPr lang="en-US" sz="2400" dirty="0"/>
              <a:t>What’s different about</a:t>
            </a:r>
          </a:p>
          <a:p>
            <a:r>
              <a:rPr lang="en-US" sz="2400" dirty="0"/>
              <a:t>*emotional vs. non-emotional experiences</a:t>
            </a:r>
          </a:p>
          <a:p>
            <a:r>
              <a:rPr lang="en-US" sz="2400" dirty="0"/>
              <a:t>*different kinds of emotional experiences</a:t>
            </a:r>
          </a:p>
        </p:txBody>
      </p:sp>
      <p:sp>
        <p:nvSpPr>
          <p:cNvPr id="8" name="Rectangle 7"/>
          <p:cNvSpPr/>
          <p:nvPr/>
        </p:nvSpPr>
        <p:spPr>
          <a:xfrm>
            <a:off x="-2057115" y="234846"/>
            <a:ext cx="6194029" cy="9939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3168693" y="447196"/>
            <a:ext cx="1780355" cy="461665"/>
          </a:xfrm>
          <a:prstGeom prst="rect">
            <a:avLst/>
          </a:prstGeom>
          <a:noFill/>
        </p:spPr>
        <p:txBody>
          <a:bodyPr wrap="none" rtlCol="0">
            <a:spAutoFit/>
          </a:bodyPr>
          <a:lstStyle/>
          <a:p>
            <a:pPr algn="ctr"/>
            <a:r>
              <a:rPr lang="en-US" sz="2400" b="1" dirty="0"/>
              <a:t>HYPOTHESIS</a:t>
            </a:r>
          </a:p>
        </p:txBody>
      </p:sp>
      <p:sp>
        <p:nvSpPr>
          <p:cNvPr id="11" name="TextBox 10"/>
          <p:cNvSpPr txBox="1"/>
          <p:nvPr/>
        </p:nvSpPr>
        <p:spPr>
          <a:xfrm>
            <a:off x="1131167" y="4917477"/>
            <a:ext cx="7236839" cy="954107"/>
          </a:xfrm>
          <a:prstGeom prst="rect">
            <a:avLst/>
          </a:prstGeom>
          <a:noFill/>
        </p:spPr>
        <p:txBody>
          <a:bodyPr wrap="square" rtlCol="0">
            <a:spAutoFit/>
          </a:bodyPr>
          <a:lstStyle/>
          <a:p>
            <a:pPr algn="ctr"/>
            <a:r>
              <a:rPr lang="en-US" sz="2800" b="1" dirty="0">
                <a:solidFill>
                  <a:srgbClr val="FF0000"/>
                </a:solidFill>
              </a:rPr>
              <a:t>Inputs Processed by Cortical Higher-Order Consciousness Networks</a:t>
            </a:r>
          </a:p>
        </p:txBody>
      </p:sp>
    </p:spTree>
    <p:extLst>
      <p:ext uri="{BB962C8B-B14F-4D97-AF65-F5344CB8AC3E}">
        <p14:creationId xmlns:p14="http://schemas.microsoft.com/office/powerpoint/2010/main" val="29082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Chapter 64, Figure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0700"/>
            <a:ext cx="9144000" cy="4146037"/>
          </a:xfrm>
          <a:prstGeom prst="rect">
            <a:avLst/>
          </a:prstGeom>
        </p:spPr>
      </p:pic>
      <p:sp>
        <p:nvSpPr>
          <p:cNvPr id="4" name="Oval 3"/>
          <p:cNvSpPr/>
          <p:nvPr/>
        </p:nvSpPr>
        <p:spPr>
          <a:xfrm>
            <a:off x="5983764" y="4406824"/>
            <a:ext cx="2020242" cy="68747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998978" y="4519186"/>
            <a:ext cx="2020242" cy="68747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239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200" y="990600"/>
            <a:ext cx="8461859" cy="4770537"/>
          </a:xfrm>
          <a:prstGeom prst="rect">
            <a:avLst/>
          </a:prstGeom>
          <a:noFill/>
        </p:spPr>
        <p:txBody>
          <a:bodyPr wrap="none" rtlCol="0">
            <a:spAutoFit/>
          </a:bodyPr>
          <a:lstStyle/>
          <a:p>
            <a:r>
              <a:rPr lang="en-US" sz="3200" b="1" dirty="0"/>
              <a:t>Three Kinds of Consciousness (Tulving)</a:t>
            </a:r>
          </a:p>
          <a:p>
            <a:endParaRPr lang="en-US" sz="3200" dirty="0"/>
          </a:p>
          <a:p>
            <a:r>
              <a:rPr lang="en-US" sz="2400" b="1" i="1" dirty="0"/>
              <a:t>Autonoetic</a:t>
            </a:r>
            <a:r>
              <a:rPr lang="en-US" sz="2400" i="1" dirty="0"/>
              <a:t> </a:t>
            </a:r>
            <a:r>
              <a:rPr lang="mr-IN" sz="2400" i="1" dirty="0"/>
              <a:t>–</a:t>
            </a:r>
            <a:r>
              <a:rPr lang="en-US" sz="2400" i="1" dirty="0"/>
              <a:t> A special kind  of subjective awareness: awareness </a:t>
            </a:r>
          </a:p>
          <a:p>
            <a:r>
              <a:rPr lang="en-US" sz="2400" i="1" dirty="0"/>
              <a:t>of SELF in one’s personal past and present, and one’s hypothetical </a:t>
            </a:r>
          </a:p>
          <a:p>
            <a:r>
              <a:rPr lang="en-US" sz="2400" i="1" dirty="0"/>
              <a:t>personal futures. </a:t>
            </a:r>
          </a:p>
          <a:p>
            <a:endParaRPr lang="en-US" sz="2400" dirty="0"/>
          </a:p>
          <a:p>
            <a:r>
              <a:rPr lang="en-US" sz="2400" b="1" i="1" dirty="0"/>
              <a:t>Noetic</a:t>
            </a:r>
            <a:r>
              <a:rPr lang="en-US" sz="2400" i="1" dirty="0"/>
              <a:t>- awareness of what is present and how this relates to </a:t>
            </a:r>
          </a:p>
          <a:p>
            <a:r>
              <a:rPr lang="en-US" sz="2400" i="1" dirty="0"/>
              <a:t>other things that have been present or might be present, but not</a:t>
            </a:r>
          </a:p>
          <a:p>
            <a:r>
              <a:rPr lang="en-US" sz="2400" i="1" dirty="0"/>
              <a:t>in a personal way made possible by autonoesis. </a:t>
            </a:r>
          </a:p>
          <a:p>
            <a:endParaRPr lang="en-US" sz="2400" dirty="0"/>
          </a:p>
          <a:p>
            <a:r>
              <a:rPr lang="en-US" sz="2400" b="1" i="1" dirty="0"/>
              <a:t>A-Noetic </a:t>
            </a:r>
            <a:r>
              <a:rPr lang="mr-IN" sz="2400" i="1" dirty="0"/>
              <a:t>–</a:t>
            </a:r>
            <a:r>
              <a:rPr lang="en-US" sz="2400" i="1" dirty="0"/>
              <a:t> mere awareness of the presence of a body and its </a:t>
            </a:r>
          </a:p>
          <a:p>
            <a:r>
              <a:rPr lang="en-US" sz="2400" i="1" dirty="0"/>
              <a:t>surroundings, and their value.</a:t>
            </a:r>
          </a:p>
        </p:txBody>
      </p:sp>
    </p:spTree>
    <p:extLst>
      <p:ext uri="{BB962C8B-B14F-4D97-AF65-F5344CB8AC3E}">
        <p14:creationId xmlns:p14="http://schemas.microsoft.com/office/powerpoint/2010/main" val="827737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hapter 65, Figure 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053" y="1115836"/>
            <a:ext cx="8970840" cy="4811551"/>
          </a:xfrm>
          <a:prstGeom prst="rect">
            <a:avLst/>
          </a:prstGeom>
        </p:spPr>
      </p:pic>
      <p:sp>
        <p:nvSpPr>
          <p:cNvPr id="4" name="Rectangle 3"/>
          <p:cNvSpPr/>
          <p:nvPr/>
        </p:nvSpPr>
        <p:spPr>
          <a:xfrm>
            <a:off x="8773624" y="808239"/>
            <a:ext cx="808096" cy="511914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12514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 name="Group 4"/>
          <p:cNvGrpSpPr/>
          <p:nvPr/>
        </p:nvGrpSpPr>
        <p:grpSpPr>
          <a:xfrm>
            <a:off x="-62496" y="1303147"/>
            <a:ext cx="9281807" cy="3504372"/>
            <a:chOff x="-62496" y="1303147"/>
            <a:chExt cx="9281807" cy="3504372"/>
          </a:xfrm>
        </p:grpSpPr>
        <p:pic>
          <p:nvPicPr>
            <p:cNvPr id="7" name="Picture 6" descr="Chapter 49, Figure 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6" y="1303147"/>
              <a:ext cx="9281807" cy="3504372"/>
            </a:xfrm>
            <a:prstGeom prst="rect">
              <a:avLst/>
            </a:prstGeom>
            <a:solidFill>
              <a:srgbClr val="FF0000"/>
            </a:solidFill>
          </p:spPr>
        </p:pic>
        <p:sp>
          <p:nvSpPr>
            <p:cNvPr id="22" name="Oval 21"/>
            <p:cNvSpPr/>
            <p:nvPr/>
          </p:nvSpPr>
          <p:spPr>
            <a:xfrm>
              <a:off x="898526" y="3223912"/>
              <a:ext cx="479425" cy="596900"/>
            </a:xfrm>
            <a:prstGeom prst="ellipse">
              <a:avLst/>
            </a:prstGeom>
            <a:solidFill>
              <a:srgbClr val="FF0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rot="21276655">
              <a:off x="1412290" y="2770060"/>
              <a:ext cx="579438" cy="758518"/>
            </a:xfrm>
            <a:prstGeom prst="ellipse">
              <a:avLst/>
            </a:prstGeom>
            <a:solidFill>
              <a:srgbClr val="0000FF">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Oval 26"/>
            <p:cNvSpPr/>
            <p:nvPr/>
          </p:nvSpPr>
          <p:spPr>
            <a:xfrm>
              <a:off x="6271931" y="2319076"/>
              <a:ext cx="298853" cy="59690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6305550" y="3458862"/>
              <a:ext cx="211992" cy="48895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967810" y="3610559"/>
              <a:ext cx="236526" cy="327025"/>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DEDCF38B-F21F-A148-BC75-2A095C75FF6E}"/>
                </a:ext>
              </a:extLst>
            </p:cNvPr>
            <p:cNvSpPr/>
            <p:nvPr/>
          </p:nvSpPr>
          <p:spPr>
            <a:xfrm rot="21276655">
              <a:off x="5656672" y="3069857"/>
              <a:ext cx="344980" cy="758518"/>
            </a:xfrm>
            <a:prstGeom prst="ellipse">
              <a:avLst/>
            </a:prstGeom>
            <a:solidFill>
              <a:srgbClr val="0000FF">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6036510" y="2957212"/>
              <a:ext cx="398244" cy="29210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1930400" y="3390599"/>
              <a:ext cx="355724" cy="327025"/>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 name="Group 3"/>
          <p:cNvGrpSpPr/>
          <p:nvPr/>
        </p:nvGrpSpPr>
        <p:grpSpPr>
          <a:xfrm>
            <a:off x="2808239" y="5311278"/>
            <a:ext cx="3148596" cy="617468"/>
            <a:chOff x="2461919" y="5311278"/>
            <a:chExt cx="3148596" cy="617468"/>
          </a:xfrm>
        </p:grpSpPr>
        <p:sp>
          <p:nvSpPr>
            <p:cNvPr id="3" name="Rectangle 2"/>
            <p:cNvSpPr/>
            <p:nvPr/>
          </p:nvSpPr>
          <p:spPr>
            <a:xfrm>
              <a:off x="2461919" y="5311278"/>
              <a:ext cx="3148596" cy="617468"/>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2579994" y="5448018"/>
              <a:ext cx="2972801" cy="369332"/>
            </a:xfrm>
            <a:prstGeom prst="rect">
              <a:avLst/>
            </a:prstGeom>
            <a:noFill/>
          </p:spPr>
          <p:txBody>
            <a:bodyPr wrap="none" rtlCol="0">
              <a:spAutoFit/>
            </a:bodyPr>
            <a:lstStyle/>
            <a:p>
              <a:r>
                <a:rPr lang="en-US" b="1" dirty="0">
                  <a:solidFill>
                    <a:srgbClr val="FF0000"/>
                  </a:solidFill>
                </a:rPr>
                <a:t>Autonoetic  </a:t>
              </a:r>
              <a:r>
                <a:rPr lang="en-US" b="1" dirty="0">
                  <a:solidFill>
                    <a:srgbClr val="0000FF"/>
                  </a:solidFill>
                </a:rPr>
                <a:t>Noetic   </a:t>
              </a:r>
              <a:r>
                <a:rPr lang="en-US" b="1" dirty="0">
                  <a:solidFill>
                    <a:srgbClr val="008000"/>
                  </a:solidFill>
                </a:rPr>
                <a:t>A-Noetic</a:t>
              </a:r>
            </a:p>
          </p:txBody>
        </p:sp>
      </p:grpSp>
      <p:grpSp>
        <p:nvGrpSpPr>
          <p:cNvPr id="6" name="Group 5"/>
          <p:cNvGrpSpPr/>
          <p:nvPr/>
        </p:nvGrpSpPr>
        <p:grpSpPr>
          <a:xfrm>
            <a:off x="1474151" y="262297"/>
            <a:ext cx="6014643" cy="646331"/>
            <a:chOff x="1989362" y="327150"/>
            <a:chExt cx="6014643" cy="646331"/>
          </a:xfrm>
        </p:grpSpPr>
        <p:sp>
          <p:nvSpPr>
            <p:cNvPr id="33" name="Rectangle 32"/>
            <p:cNvSpPr/>
            <p:nvPr/>
          </p:nvSpPr>
          <p:spPr>
            <a:xfrm>
              <a:off x="1989362" y="337599"/>
              <a:ext cx="6014643" cy="617468"/>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extBox 1"/>
            <p:cNvSpPr txBox="1"/>
            <p:nvPr/>
          </p:nvSpPr>
          <p:spPr>
            <a:xfrm>
              <a:off x="2238831" y="327150"/>
              <a:ext cx="5499560" cy="646331"/>
            </a:xfrm>
            <a:prstGeom prst="rect">
              <a:avLst/>
            </a:prstGeom>
            <a:noFill/>
          </p:spPr>
          <p:txBody>
            <a:bodyPr wrap="none" rtlCol="0">
              <a:spAutoFit/>
            </a:bodyPr>
            <a:lstStyle/>
            <a:p>
              <a:pPr algn="ctr"/>
              <a:r>
                <a:rPr lang="en-US" b="1" dirty="0"/>
                <a:t>HYPOTHESES ABOUT POSSIBLE SUBSTRATA OF </a:t>
              </a:r>
            </a:p>
            <a:p>
              <a:pPr algn="ctr"/>
              <a:r>
                <a:rPr lang="en-US" b="1" dirty="0">
                  <a:solidFill>
                    <a:srgbClr val="FF0000"/>
                  </a:solidFill>
                </a:rPr>
                <a:t>AUTONOETIC</a:t>
              </a:r>
              <a:r>
                <a:rPr lang="en-US" b="1" dirty="0"/>
                <a:t>, </a:t>
              </a:r>
              <a:r>
                <a:rPr lang="en-US" b="1" dirty="0">
                  <a:solidFill>
                    <a:srgbClr val="0000FF"/>
                  </a:solidFill>
                </a:rPr>
                <a:t>NOETIC</a:t>
              </a:r>
              <a:r>
                <a:rPr lang="en-US" b="1" dirty="0"/>
                <a:t>, AND </a:t>
              </a:r>
              <a:r>
                <a:rPr lang="en-US" b="1" dirty="0">
                  <a:solidFill>
                    <a:srgbClr val="008000"/>
                  </a:solidFill>
                </a:rPr>
                <a:t>A-NOETIC </a:t>
              </a:r>
              <a:r>
                <a:rPr lang="en-US" b="1" dirty="0"/>
                <a:t>CONSCIOUSNESS </a:t>
              </a:r>
            </a:p>
          </p:txBody>
        </p:sp>
      </p:grpSp>
    </p:spTree>
    <p:extLst>
      <p:ext uri="{BB962C8B-B14F-4D97-AF65-F5344CB8AC3E}">
        <p14:creationId xmlns:p14="http://schemas.microsoft.com/office/powerpoint/2010/main" val="1513008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pter 49, Figure 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96" y="860535"/>
            <a:ext cx="9281807" cy="3504372"/>
          </a:xfrm>
          <a:prstGeom prst="rect">
            <a:avLst/>
          </a:prstGeom>
          <a:solidFill>
            <a:srgbClr val="FF0000"/>
          </a:solidFill>
        </p:spPr>
      </p:pic>
      <p:grpSp>
        <p:nvGrpSpPr>
          <p:cNvPr id="24" name="Group 23"/>
          <p:cNvGrpSpPr/>
          <p:nvPr/>
        </p:nvGrpSpPr>
        <p:grpSpPr>
          <a:xfrm>
            <a:off x="2666028" y="4519969"/>
            <a:ext cx="4744027" cy="2447488"/>
            <a:chOff x="860800" y="4302172"/>
            <a:chExt cx="6325360" cy="2447488"/>
          </a:xfrm>
        </p:grpSpPr>
        <p:sp>
          <p:nvSpPr>
            <p:cNvPr id="9" name="TextBox 8"/>
            <p:cNvSpPr txBox="1"/>
            <p:nvPr/>
          </p:nvSpPr>
          <p:spPr>
            <a:xfrm>
              <a:off x="860800" y="4995333"/>
              <a:ext cx="2343396" cy="1754327"/>
            </a:xfrm>
            <a:prstGeom prst="rect">
              <a:avLst/>
            </a:prstGeom>
            <a:noFill/>
          </p:spPr>
          <p:txBody>
            <a:bodyPr wrap="none" rtlCol="0">
              <a:spAutoFit/>
            </a:bodyPr>
            <a:lstStyle/>
            <a:p>
              <a:r>
                <a:rPr lang="en-US" b="1" dirty="0">
                  <a:solidFill>
                    <a:srgbClr val="FF0000"/>
                  </a:solidFill>
                </a:rPr>
                <a:t>L. Frontal Pole</a:t>
              </a:r>
            </a:p>
            <a:p>
              <a:endParaRPr lang="en-US" b="1" dirty="0"/>
            </a:p>
            <a:p>
              <a:r>
                <a:rPr lang="en-US" b="1" dirty="0">
                  <a:solidFill>
                    <a:srgbClr val="0000FF"/>
                  </a:solidFill>
                </a:rPr>
                <a:t>M. FP and L. PFC</a:t>
              </a:r>
            </a:p>
            <a:p>
              <a:pPr algn="ctr"/>
              <a:endParaRPr lang="en-US" b="1" dirty="0"/>
            </a:p>
            <a:p>
              <a:pPr algn="ctr"/>
              <a:r>
                <a:rPr lang="en-US" b="1" dirty="0">
                  <a:solidFill>
                    <a:srgbClr val="008000"/>
                  </a:solidFill>
                </a:rPr>
                <a:t>Insula/Medial</a:t>
              </a:r>
            </a:p>
            <a:p>
              <a:pPr algn="ctr"/>
              <a:r>
                <a:rPr lang="en-US" b="1" dirty="0">
                  <a:solidFill>
                    <a:srgbClr val="008000"/>
                  </a:solidFill>
                </a:rPr>
                <a:t>  </a:t>
              </a:r>
            </a:p>
          </p:txBody>
        </p:sp>
        <p:sp>
          <p:nvSpPr>
            <p:cNvPr id="10" name="TextBox 9"/>
            <p:cNvSpPr txBox="1"/>
            <p:nvPr/>
          </p:nvSpPr>
          <p:spPr>
            <a:xfrm>
              <a:off x="3080664" y="4438136"/>
              <a:ext cx="1173008" cy="369332"/>
            </a:xfrm>
            <a:prstGeom prst="rect">
              <a:avLst/>
            </a:prstGeom>
            <a:noFill/>
          </p:spPr>
          <p:txBody>
            <a:bodyPr wrap="none" rtlCol="0">
              <a:spAutoFit/>
            </a:bodyPr>
            <a:lstStyle/>
            <a:p>
              <a:r>
                <a:rPr lang="en-US" b="1" dirty="0">
                  <a:solidFill>
                    <a:srgbClr val="FF0000"/>
                  </a:solidFill>
                </a:rPr>
                <a:t>Human</a:t>
              </a:r>
            </a:p>
          </p:txBody>
        </p:sp>
        <p:sp>
          <p:nvSpPr>
            <p:cNvPr id="11" name="TextBox 10"/>
            <p:cNvSpPr txBox="1"/>
            <p:nvPr/>
          </p:nvSpPr>
          <p:spPr>
            <a:xfrm>
              <a:off x="4161012" y="4311136"/>
              <a:ext cx="1381748" cy="646331"/>
            </a:xfrm>
            <a:prstGeom prst="rect">
              <a:avLst/>
            </a:prstGeom>
            <a:noFill/>
          </p:spPr>
          <p:txBody>
            <a:bodyPr wrap="none" rtlCol="0">
              <a:spAutoFit/>
            </a:bodyPr>
            <a:lstStyle/>
            <a:p>
              <a:pPr algn="ctr"/>
              <a:r>
                <a:rPr lang="en-US" b="1" dirty="0">
                  <a:solidFill>
                    <a:srgbClr val="0000FF"/>
                  </a:solidFill>
                </a:rPr>
                <a:t>Other</a:t>
              </a:r>
            </a:p>
            <a:p>
              <a:pPr algn="ctr"/>
              <a:r>
                <a:rPr lang="en-US" b="1" dirty="0">
                  <a:solidFill>
                    <a:srgbClr val="0000FF"/>
                  </a:solidFill>
                </a:rPr>
                <a:t>Primates</a:t>
              </a:r>
            </a:p>
          </p:txBody>
        </p:sp>
        <p:sp>
          <p:nvSpPr>
            <p:cNvPr id="12" name="TextBox 11"/>
            <p:cNvSpPr txBox="1"/>
            <p:nvPr/>
          </p:nvSpPr>
          <p:spPr>
            <a:xfrm>
              <a:off x="5667956" y="4302172"/>
              <a:ext cx="1518204" cy="646331"/>
            </a:xfrm>
            <a:prstGeom prst="rect">
              <a:avLst/>
            </a:prstGeom>
            <a:noFill/>
          </p:spPr>
          <p:txBody>
            <a:bodyPr wrap="none" rtlCol="0">
              <a:spAutoFit/>
            </a:bodyPr>
            <a:lstStyle/>
            <a:p>
              <a:pPr algn="ctr"/>
              <a:r>
                <a:rPr lang="en-US" b="1" dirty="0">
                  <a:solidFill>
                    <a:srgbClr val="008000"/>
                  </a:solidFill>
                </a:rPr>
                <a:t>Other </a:t>
              </a:r>
            </a:p>
            <a:p>
              <a:pPr algn="ctr"/>
              <a:r>
                <a:rPr lang="en-US" b="1" dirty="0">
                  <a:solidFill>
                    <a:srgbClr val="008000"/>
                  </a:solidFill>
                </a:rPr>
                <a:t>Mammals</a:t>
              </a:r>
            </a:p>
          </p:txBody>
        </p:sp>
        <p:sp>
          <p:nvSpPr>
            <p:cNvPr id="13" name="TextBox 12"/>
            <p:cNvSpPr txBox="1"/>
            <p:nvPr/>
          </p:nvSpPr>
          <p:spPr>
            <a:xfrm>
              <a:off x="3181858" y="4977896"/>
              <a:ext cx="673689" cy="369332"/>
            </a:xfrm>
            <a:prstGeom prst="rect">
              <a:avLst/>
            </a:prstGeom>
            <a:noFill/>
          </p:spPr>
          <p:txBody>
            <a:bodyPr wrap="none" rtlCol="0">
              <a:spAutoFit/>
            </a:bodyPr>
            <a:lstStyle/>
            <a:p>
              <a:r>
                <a:rPr lang="en-US" b="1" dirty="0">
                  <a:solidFill>
                    <a:srgbClr val="FF0000"/>
                  </a:solidFill>
                </a:rPr>
                <a:t>yes</a:t>
              </a:r>
            </a:p>
          </p:txBody>
        </p:sp>
        <p:sp>
          <p:nvSpPr>
            <p:cNvPr id="14" name="TextBox 13"/>
            <p:cNvSpPr txBox="1"/>
            <p:nvPr/>
          </p:nvSpPr>
          <p:spPr>
            <a:xfrm>
              <a:off x="3215726" y="5508623"/>
              <a:ext cx="673689" cy="369332"/>
            </a:xfrm>
            <a:prstGeom prst="rect">
              <a:avLst/>
            </a:prstGeom>
            <a:noFill/>
          </p:spPr>
          <p:txBody>
            <a:bodyPr wrap="none" rtlCol="0">
              <a:spAutoFit/>
            </a:bodyPr>
            <a:lstStyle/>
            <a:p>
              <a:r>
                <a:rPr lang="en-US" b="1" dirty="0">
                  <a:solidFill>
                    <a:srgbClr val="0000FF"/>
                  </a:solidFill>
                </a:rPr>
                <a:t>yes</a:t>
              </a:r>
            </a:p>
          </p:txBody>
        </p:sp>
        <p:sp>
          <p:nvSpPr>
            <p:cNvPr id="15" name="TextBox 14"/>
            <p:cNvSpPr txBox="1"/>
            <p:nvPr/>
          </p:nvSpPr>
          <p:spPr>
            <a:xfrm>
              <a:off x="3208466" y="6040908"/>
              <a:ext cx="673689" cy="369332"/>
            </a:xfrm>
            <a:prstGeom prst="rect">
              <a:avLst/>
            </a:prstGeom>
            <a:noFill/>
          </p:spPr>
          <p:txBody>
            <a:bodyPr wrap="none" rtlCol="0">
              <a:spAutoFit/>
            </a:bodyPr>
            <a:lstStyle/>
            <a:p>
              <a:r>
                <a:rPr lang="en-US" b="1" dirty="0">
                  <a:solidFill>
                    <a:srgbClr val="008000"/>
                  </a:solidFill>
                </a:rPr>
                <a:t>yes</a:t>
              </a:r>
            </a:p>
          </p:txBody>
        </p:sp>
        <p:sp>
          <p:nvSpPr>
            <p:cNvPr id="16" name="TextBox 15"/>
            <p:cNvSpPr txBox="1"/>
            <p:nvPr/>
          </p:nvSpPr>
          <p:spPr>
            <a:xfrm>
              <a:off x="4566159" y="5046204"/>
              <a:ext cx="576840" cy="369332"/>
            </a:xfrm>
            <a:prstGeom prst="rect">
              <a:avLst/>
            </a:prstGeom>
            <a:noFill/>
          </p:spPr>
          <p:txBody>
            <a:bodyPr wrap="none" rtlCol="0">
              <a:spAutoFit/>
            </a:bodyPr>
            <a:lstStyle/>
            <a:p>
              <a:r>
                <a:rPr lang="en-US" b="1" dirty="0"/>
                <a:t>no</a:t>
              </a:r>
            </a:p>
          </p:txBody>
        </p:sp>
        <p:sp>
          <p:nvSpPr>
            <p:cNvPr id="17" name="TextBox 16"/>
            <p:cNvSpPr txBox="1"/>
            <p:nvPr/>
          </p:nvSpPr>
          <p:spPr>
            <a:xfrm>
              <a:off x="6255259" y="5046204"/>
              <a:ext cx="576840" cy="369332"/>
            </a:xfrm>
            <a:prstGeom prst="rect">
              <a:avLst/>
            </a:prstGeom>
            <a:noFill/>
          </p:spPr>
          <p:txBody>
            <a:bodyPr wrap="none" rtlCol="0">
              <a:spAutoFit/>
            </a:bodyPr>
            <a:lstStyle/>
            <a:p>
              <a:r>
                <a:rPr lang="en-US" b="1" dirty="0"/>
                <a:t>no</a:t>
              </a:r>
            </a:p>
          </p:txBody>
        </p:sp>
        <p:sp>
          <p:nvSpPr>
            <p:cNvPr id="18" name="TextBox 17"/>
            <p:cNvSpPr txBox="1"/>
            <p:nvPr/>
          </p:nvSpPr>
          <p:spPr>
            <a:xfrm>
              <a:off x="4566159" y="5495923"/>
              <a:ext cx="673689" cy="369332"/>
            </a:xfrm>
            <a:prstGeom prst="rect">
              <a:avLst/>
            </a:prstGeom>
            <a:noFill/>
          </p:spPr>
          <p:txBody>
            <a:bodyPr wrap="none" rtlCol="0">
              <a:spAutoFit/>
            </a:bodyPr>
            <a:lstStyle/>
            <a:p>
              <a:r>
                <a:rPr lang="en-US" b="1" dirty="0">
                  <a:solidFill>
                    <a:srgbClr val="0000FF"/>
                  </a:solidFill>
                </a:rPr>
                <a:t>yes</a:t>
              </a:r>
            </a:p>
          </p:txBody>
        </p:sp>
        <p:sp>
          <p:nvSpPr>
            <p:cNvPr id="19" name="TextBox 18"/>
            <p:cNvSpPr txBox="1"/>
            <p:nvPr/>
          </p:nvSpPr>
          <p:spPr>
            <a:xfrm>
              <a:off x="6255259" y="5556903"/>
              <a:ext cx="576840" cy="369332"/>
            </a:xfrm>
            <a:prstGeom prst="rect">
              <a:avLst/>
            </a:prstGeom>
            <a:noFill/>
          </p:spPr>
          <p:txBody>
            <a:bodyPr wrap="none" rtlCol="0">
              <a:spAutoFit/>
            </a:bodyPr>
            <a:lstStyle/>
            <a:p>
              <a:r>
                <a:rPr lang="en-US" b="1" dirty="0"/>
                <a:t>no</a:t>
              </a:r>
            </a:p>
          </p:txBody>
        </p:sp>
        <p:sp>
          <p:nvSpPr>
            <p:cNvPr id="20" name="TextBox 19"/>
            <p:cNvSpPr txBox="1"/>
            <p:nvPr/>
          </p:nvSpPr>
          <p:spPr>
            <a:xfrm>
              <a:off x="4566159" y="6036616"/>
              <a:ext cx="673689" cy="369332"/>
            </a:xfrm>
            <a:prstGeom prst="rect">
              <a:avLst/>
            </a:prstGeom>
            <a:noFill/>
          </p:spPr>
          <p:txBody>
            <a:bodyPr wrap="none" rtlCol="0">
              <a:spAutoFit/>
            </a:bodyPr>
            <a:lstStyle/>
            <a:p>
              <a:r>
                <a:rPr lang="en-US" b="1" dirty="0">
                  <a:solidFill>
                    <a:srgbClr val="008000"/>
                  </a:solidFill>
                </a:rPr>
                <a:t>yes</a:t>
              </a:r>
            </a:p>
          </p:txBody>
        </p:sp>
        <p:sp>
          <p:nvSpPr>
            <p:cNvPr id="21" name="TextBox 20"/>
            <p:cNvSpPr txBox="1"/>
            <p:nvPr/>
          </p:nvSpPr>
          <p:spPr>
            <a:xfrm>
              <a:off x="6241349" y="6086396"/>
              <a:ext cx="673689" cy="369332"/>
            </a:xfrm>
            <a:prstGeom prst="rect">
              <a:avLst/>
            </a:prstGeom>
            <a:noFill/>
          </p:spPr>
          <p:txBody>
            <a:bodyPr wrap="none" rtlCol="0">
              <a:spAutoFit/>
            </a:bodyPr>
            <a:lstStyle/>
            <a:p>
              <a:r>
                <a:rPr lang="en-US" b="1" dirty="0">
                  <a:solidFill>
                    <a:srgbClr val="008000"/>
                  </a:solidFill>
                </a:rPr>
                <a:t>yes</a:t>
              </a:r>
            </a:p>
          </p:txBody>
        </p:sp>
      </p:grpSp>
      <p:sp>
        <p:nvSpPr>
          <p:cNvPr id="22" name="Oval 21"/>
          <p:cNvSpPr/>
          <p:nvPr/>
        </p:nvSpPr>
        <p:spPr>
          <a:xfrm>
            <a:off x="898526" y="2781300"/>
            <a:ext cx="479425" cy="596900"/>
          </a:xfrm>
          <a:prstGeom prst="ellipse">
            <a:avLst/>
          </a:prstGeom>
          <a:solidFill>
            <a:srgbClr val="FF0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Oval 22"/>
          <p:cNvSpPr/>
          <p:nvPr/>
        </p:nvSpPr>
        <p:spPr>
          <a:xfrm rot="21276655">
            <a:off x="1412290" y="2327448"/>
            <a:ext cx="579438" cy="758518"/>
          </a:xfrm>
          <a:prstGeom prst="ellipse">
            <a:avLst/>
          </a:prstGeom>
          <a:solidFill>
            <a:srgbClr val="0000FF">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TextBox 24"/>
          <p:cNvSpPr txBox="1"/>
          <p:nvPr/>
        </p:nvSpPr>
        <p:spPr>
          <a:xfrm>
            <a:off x="1291657" y="5205624"/>
            <a:ext cx="1250012" cy="1477328"/>
          </a:xfrm>
          <a:prstGeom prst="rect">
            <a:avLst/>
          </a:prstGeom>
          <a:noFill/>
        </p:spPr>
        <p:txBody>
          <a:bodyPr wrap="none" rtlCol="0">
            <a:spAutoFit/>
          </a:bodyPr>
          <a:lstStyle/>
          <a:p>
            <a:r>
              <a:rPr lang="en-US" b="1" dirty="0">
                <a:solidFill>
                  <a:srgbClr val="FF0000"/>
                </a:solidFill>
              </a:rPr>
              <a:t>Autonoetic</a:t>
            </a:r>
          </a:p>
          <a:p>
            <a:endParaRPr lang="en-US" b="1" dirty="0"/>
          </a:p>
          <a:p>
            <a:r>
              <a:rPr lang="en-US" b="1" dirty="0">
                <a:solidFill>
                  <a:srgbClr val="0000FF"/>
                </a:solidFill>
              </a:rPr>
              <a:t>Noetic</a:t>
            </a:r>
          </a:p>
          <a:p>
            <a:endParaRPr lang="en-US" b="1" dirty="0"/>
          </a:p>
          <a:p>
            <a:r>
              <a:rPr lang="en-US" b="1" dirty="0">
                <a:solidFill>
                  <a:srgbClr val="008000"/>
                </a:solidFill>
              </a:rPr>
              <a:t>A-Noetic</a:t>
            </a:r>
          </a:p>
        </p:txBody>
      </p:sp>
      <p:sp>
        <p:nvSpPr>
          <p:cNvPr id="2" name="TextBox 1"/>
          <p:cNvSpPr txBox="1"/>
          <p:nvPr/>
        </p:nvSpPr>
        <p:spPr>
          <a:xfrm>
            <a:off x="544719" y="2"/>
            <a:ext cx="8118178" cy="646331"/>
          </a:xfrm>
          <a:prstGeom prst="rect">
            <a:avLst/>
          </a:prstGeom>
          <a:noFill/>
        </p:spPr>
        <p:txBody>
          <a:bodyPr wrap="none" rtlCol="0">
            <a:spAutoFit/>
          </a:bodyPr>
          <a:lstStyle/>
          <a:p>
            <a:pPr algn="ctr"/>
            <a:r>
              <a:rPr lang="en-US" b="1" dirty="0"/>
              <a:t>HYPOTHESES ABOUT WHAT KINDS OF CONSCIOUS EXPERIENCES OTHER MAMMALS </a:t>
            </a:r>
          </a:p>
          <a:p>
            <a:pPr algn="ctr"/>
            <a:r>
              <a:rPr lang="en-US" b="1" i="1" dirty="0"/>
              <a:t>MIGHT </a:t>
            </a:r>
            <a:r>
              <a:rPr lang="en-US" b="1" dirty="0"/>
              <a:t>HAVE, GIVEN THE KINDS OF BRAINS THEY HAVE </a:t>
            </a:r>
          </a:p>
        </p:txBody>
      </p:sp>
      <p:sp>
        <p:nvSpPr>
          <p:cNvPr id="27" name="Oval 26"/>
          <p:cNvSpPr/>
          <p:nvPr/>
        </p:nvSpPr>
        <p:spPr>
          <a:xfrm>
            <a:off x="6271931" y="1876464"/>
            <a:ext cx="298853" cy="59690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Oval 27"/>
          <p:cNvSpPr/>
          <p:nvPr/>
        </p:nvSpPr>
        <p:spPr>
          <a:xfrm>
            <a:off x="6305550" y="3016250"/>
            <a:ext cx="211992" cy="48895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Oval 28"/>
          <p:cNvSpPr/>
          <p:nvPr/>
        </p:nvSpPr>
        <p:spPr>
          <a:xfrm>
            <a:off x="5967810" y="3167947"/>
            <a:ext cx="236526" cy="327025"/>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DEDCF38B-F21F-A148-BC75-2A095C75FF6E}"/>
              </a:ext>
            </a:extLst>
          </p:cNvPr>
          <p:cNvSpPr/>
          <p:nvPr/>
        </p:nvSpPr>
        <p:spPr>
          <a:xfrm rot="21276655">
            <a:off x="5656672" y="2627245"/>
            <a:ext cx="344980" cy="758518"/>
          </a:xfrm>
          <a:prstGeom prst="ellipse">
            <a:avLst/>
          </a:prstGeom>
          <a:solidFill>
            <a:srgbClr val="0000FF">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Oval 25"/>
          <p:cNvSpPr/>
          <p:nvPr/>
        </p:nvSpPr>
        <p:spPr>
          <a:xfrm>
            <a:off x="6036510" y="2514600"/>
            <a:ext cx="398244" cy="292100"/>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Oval 30"/>
          <p:cNvSpPr/>
          <p:nvPr/>
        </p:nvSpPr>
        <p:spPr>
          <a:xfrm>
            <a:off x="1930400" y="2947987"/>
            <a:ext cx="355724" cy="327025"/>
          </a:xfrm>
          <a:prstGeom prst="ellipse">
            <a:avLst/>
          </a:prstGeom>
          <a:solidFill>
            <a:srgbClr val="008000">
              <a:alpha val="20000"/>
            </a:srgbClr>
          </a:solidFill>
          <a:ln w="1905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6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p:bldP spid="27" grpId="0" animBg="1"/>
      <p:bldP spid="28" grpId="0" animBg="1"/>
      <p:bldP spid="29" grpId="0" animBg="1"/>
      <p:bldP spid="30" grpId="0" animBg="1"/>
      <p:bldP spid="26" grpId="0" animBg="1"/>
      <p:bldP spid="31"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5352"/>
            <a:ext cx="9144000" cy="6858000"/>
          </a:xfrm>
          <a:prstGeom prst="rect">
            <a:avLst/>
          </a:prstGeom>
        </p:spPr>
      </p:pic>
    </p:spTree>
    <p:extLst>
      <p:ext uri="{BB962C8B-B14F-4D97-AF65-F5344CB8AC3E}">
        <p14:creationId xmlns:p14="http://schemas.microsoft.com/office/powerpoint/2010/main" val="8056727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812292" y="3184161"/>
            <a:ext cx="2986029" cy="3009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Oval 4"/>
          <p:cNvSpPr/>
          <p:nvPr/>
        </p:nvSpPr>
        <p:spPr>
          <a:xfrm>
            <a:off x="1670346" y="3630396"/>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Oval 5"/>
          <p:cNvSpPr/>
          <p:nvPr/>
        </p:nvSpPr>
        <p:spPr>
          <a:xfrm>
            <a:off x="2646478" y="4045960"/>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p:cNvSpPr/>
          <p:nvPr/>
        </p:nvSpPr>
        <p:spPr>
          <a:xfrm>
            <a:off x="1166501" y="4202015"/>
            <a:ext cx="522627"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p:cNvSpPr/>
          <p:nvPr/>
        </p:nvSpPr>
        <p:spPr>
          <a:xfrm>
            <a:off x="1403110" y="5288997"/>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2486308" y="5247361"/>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2" name="Straight Connector 11"/>
          <p:cNvCxnSpPr>
            <a:stCxn id="8" idx="0"/>
          </p:cNvCxnSpPr>
          <p:nvPr/>
        </p:nvCxnSpPr>
        <p:spPr>
          <a:xfrm flipH="1" flipV="1">
            <a:off x="1403110" y="4602482"/>
            <a:ext cx="286018" cy="68651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6" idx="2"/>
            <a:endCxn id="5" idx="5"/>
          </p:cNvCxnSpPr>
          <p:nvPr/>
        </p:nvCxnSpPr>
        <p:spPr>
          <a:xfrm flipH="1" flipV="1">
            <a:off x="2158609" y="3972216"/>
            <a:ext cx="487869" cy="27397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stCxn id="10" idx="0"/>
          </p:cNvCxnSpPr>
          <p:nvPr/>
        </p:nvCxnSpPr>
        <p:spPr>
          <a:xfrm flipV="1">
            <a:off x="2772326" y="4446428"/>
            <a:ext cx="286019" cy="80093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1975147" y="5552638"/>
            <a:ext cx="511161" cy="9519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a:endCxn id="8" idx="7"/>
          </p:cNvCxnSpPr>
          <p:nvPr/>
        </p:nvCxnSpPr>
        <p:spPr>
          <a:xfrm flipH="1">
            <a:off x="1891373" y="4446427"/>
            <a:ext cx="880953" cy="90121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a:stCxn id="5" idx="4"/>
          </p:cNvCxnSpPr>
          <p:nvPr/>
        </p:nvCxnSpPr>
        <p:spPr>
          <a:xfrm>
            <a:off x="1956364" y="4030863"/>
            <a:ext cx="583032" cy="131678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7" idx="7"/>
          </p:cNvCxnSpPr>
          <p:nvPr/>
        </p:nvCxnSpPr>
        <p:spPr>
          <a:xfrm flipV="1">
            <a:off x="1612591" y="4030864"/>
            <a:ext cx="206864" cy="22979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689128" y="4326770"/>
            <a:ext cx="957350" cy="11965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39" name="Oval 38"/>
          <p:cNvSpPr/>
          <p:nvPr/>
        </p:nvSpPr>
        <p:spPr>
          <a:xfrm>
            <a:off x="4968946" y="3204501"/>
            <a:ext cx="2986029" cy="300922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p:cNvSpPr/>
          <p:nvPr/>
        </p:nvSpPr>
        <p:spPr>
          <a:xfrm>
            <a:off x="5827000" y="3650736"/>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Oval 40"/>
          <p:cNvSpPr/>
          <p:nvPr/>
        </p:nvSpPr>
        <p:spPr>
          <a:xfrm>
            <a:off x="6803132" y="4066300"/>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Oval 41"/>
          <p:cNvSpPr/>
          <p:nvPr/>
        </p:nvSpPr>
        <p:spPr>
          <a:xfrm>
            <a:off x="5273746" y="4222355"/>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Oval 42"/>
          <p:cNvSpPr/>
          <p:nvPr/>
        </p:nvSpPr>
        <p:spPr>
          <a:xfrm>
            <a:off x="5559764" y="5309337"/>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Oval 43"/>
          <p:cNvSpPr/>
          <p:nvPr/>
        </p:nvSpPr>
        <p:spPr>
          <a:xfrm>
            <a:off x="6048027" y="4622822"/>
            <a:ext cx="655809"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Oval 44"/>
          <p:cNvSpPr/>
          <p:nvPr/>
        </p:nvSpPr>
        <p:spPr>
          <a:xfrm>
            <a:off x="6642962" y="5267701"/>
            <a:ext cx="572036" cy="400467"/>
          </a:xfrm>
          <a:prstGeom prst="ellipse">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6" name="Straight Connector 45"/>
          <p:cNvCxnSpPr>
            <a:stCxn id="43" idx="0"/>
          </p:cNvCxnSpPr>
          <p:nvPr/>
        </p:nvCxnSpPr>
        <p:spPr>
          <a:xfrm flipH="1" flipV="1">
            <a:off x="5559764" y="4622822"/>
            <a:ext cx="286018" cy="68651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41" idx="2"/>
            <a:endCxn id="40" idx="5"/>
          </p:cNvCxnSpPr>
          <p:nvPr/>
        </p:nvCxnSpPr>
        <p:spPr>
          <a:xfrm flipH="1" flipV="1">
            <a:off x="6315263" y="3992556"/>
            <a:ext cx="487869" cy="27397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44" idx="1"/>
          </p:cNvCxnSpPr>
          <p:nvPr/>
        </p:nvCxnSpPr>
        <p:spPr>
          <a:xfrm flipH="1" flipV="1">
            <a:off x="6143656" y="4081397"/>
            <a:ext cx="412" cy="60007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45" idx="0"/>
          </p:cNvCxnSpPr>
          <p:nvPr/>
        </p:nvCxnSpPr>
        <p:spPr>
          <a:xfrm flipV="1">
            <a:off x="6928980" y="4466768"/>
            <a:ext cx="286019" cy="80093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6131801" y="5572978"/>
            <a:ext cx="511161" cy="95191"/>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p:cNvCxnSpPr>
            <a:stCxn id="44" idx="4"/>
            <a:endCxn id="43" idx="7"/>
          </p:cNvCxnSpPr>
          <p:nvPr/>
        </p:nvCxnSpPr>
        <p:spPr>
          <a:xfrm flipH="1">
            <a:off x="6048027" y="5023289"/>
            <a:ext cx="327905" cy="34469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44" idx="5"/>
          </p:cNvCxnSpPr>
          <p:nvPr/>
        </p:nvCxnSpPr>
        <p:spPr>
          <a:xfrm>
            <a:off x="6607795" y="4964642"/>
            <a:ext cx="88255" cy="403342"/>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42" idx="7"/>
          </p:cNvCxnSpPr>
          <p:nvPr/>
        </p:nvCxnSpPr>
        <p:spPr>
          <a:xfrm flipV="1">
            <a:off x="5762009" y="4051203"/>
            <a:ext cx="214100" cy="22979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a:endCxn id="44" idx="2"/>
          </p:cNvCxnSpPr>
          <p:nvPr/>
        </p:nvCxnSpPr>
        <p:spPr>
          <a:xfrm>
            <a:off x="5845782" y="4466768"/>
            <a:ext cx="202245" cy="35628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55" name="Straight Connector 54"/>
          <p:cNvCxnSpPr>
            <a:endCxn id="41" idx="3"/>
          </p:cNvCxnSpPr>
          <p:nvPr/>
        </p:nvCxnSpPr>
        <p:spPr>
          <a:xfrm flipV="1">
            <a:off x="6691981" y="4408120"/>
            <a:ext cx="194924" cy="307198"/>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555342" y="6122914"/>
            <a:ext cx="1818602" cy="646331"/>
          </a:xfrm>
          <a:prstGeom prst="rect">
            <a:avLst/>
          </a:prstGeom>
          <a:noFill/>
        </p:spPr>
        <p:txBody>
          <a:bodyPr wrap="none" rtlCol="0">
            <a:spAutoFit/>
          </a:bodyPr>
          <a:lstStyle/>
          <a:p>
            <a:pPr marL="228600" indent="-228600">
              <a:buAutoNum type="arabicPeriod"/>
            </a:pPr>
            <a:r>
              <a:rPr lang="en-US" sz="1200" dirty="0"/>
              <a:t>Threat present</a:t>
            </a:r>
          </a:p>
          <a:p>
            <a:r>
              <a:rPr lang="en-US" sz="1200" dirty="0"/>
              <a:t>3.   Escape not possible</a:t>
            </a:r>
          </a:p>
          <a:p>
            <a:r>
              <a:rPr lang="en-US" sz="1200" dirty="0"/>
              <a:t>5.   Tachycardia</a:t>
            </a:r>
          </a:p>
        </p:txBody>
      </p:sp>
      <p:sp>
        <p:nvSpPr>
          <p:cNvPr id="61" name="TextBox 60"/>
          <p:cNvSpPr txBox="1"/>
          <p:nvPr/>
        </p:nvSpPr>
        <p:spPr>
          <a:xfrm>
            <a:off x="6010829" y="4647258"/>
            <a:ext cx="748923" cy="338554"/>
          </a:xfrm>
          <a:prstGeom prst="rect">
            <a:avLst/>
          </a:prstGeom>
          <a:solidFill>
            <a:srgbClr val="FFFF00"/>
          </a:solidFill>
        </p:spPr>
        <p:txBody>
          <a:bodyPr wrap="none" rtlCol="0">
            <a:spAutoFit/>
          </a:bodyPr>
          <a:lstStyle/>
          <a:p>
            <a:r>
              <a:rPr lang="en-US" sz="1600" b="1" dirty="0">
                <a:solidFill>
                  <a:srgbClr val="FF0000"/>
                </a:solidFill>
              </a:rPr>
              <a:t>FEAR</a:t>
            </a:r>
          </a:p>
        </p:txBody>
      </p:sp>
      <p:sp>
        <p:nvSpPr>
          <p:cNvPr id="66" name="TextBox 65"/>
          <p:cNvSpPr txBox="1"/>
          <p:nvPr/>
        </p:nvSpPr>
        <p:spPr>
          <a:xfrm>
            <a:off x="1269470" y="4233150"/>
            <a:ext cx="313044" cy="369332"/>
          </a:xfrm>
          <a:prstGeom prst="rect">
            <a:avLst/>
          </a:prstGeom>
          <a:noFill/>
        </p:spPr>
        <p:txBody>
          <a:bodyPr wrap="none" rtlCol="0">
            <a:spAutoFit/>
          </a:bodyPr>
          <a:lstStyle/>
          <a:p>
            <a:r>
              <a:rPr lang="en-US" dirty="0"/>
              <a:t>1</a:t>
            </a:r>
          </a:p>
        </p:txBody>
      </p:sp>
      <p:sp>
        <p:nvSpPr>
          <p:cNvPr id="67" name="TextBox 66"/>
          <p:cNvSpPr txBox="1"/>
          <p:nvPr/>
        </p:nvSpPr>
        <p:spPr>
          <a:xfrm>
            <a:off x="2779807" y="4064216"/>
            <a:ext cx="500554" cy="369332"/>
          </a:xfrm>
          <a:prstGeom prst="rect">
            <a:avLst/>
          </a:prstGeom>
          <a:noFill/>
        </p:spPr>
        <p:txBody>
          <a:bodyPr wrap="square" rtlCol="0">
            <a:spAutoFit/>
          </a:bodyPr>
          <a:lstStyle/>
          <a:p>
            <a:r>
              <a:rPr lang="en-US" dirty="0"/>
              <a:t>3</a:t>
            </a:r>
          </a:p>
        </p:txBody>
      </p:sp>
      <p:sp>
        <p:nvSpPr>
          <p:cNvPr id="68" name="TextBox 67"/>
          <p:cNvSpPr txBox="1"/>
          <p:nvPr/>
        </p:nvSpPr>
        <p:spPr>
          <a:xfrm>
            <a:off x="1793515" y="3641482"/>
            <a:ext cx="500554" cy="406265"/>
          </a:xfrm>
          <a:prstGeom prst="rect">
            <a:avLst/>
          </a:prstGeom>
          <a:noFill/>
        </p:spPr>
        <p:txBody>
          <a:bodyPr wrap="square" rtlCol="0">
            <a:spAutoFit/>
          </a:bodyPr>
          <a:lstStyle/>
          <a:p>
            <a:r>
              <a:rPr lang="en-US" dirty="0"/>
              <a:t>2</a:t>
            </a:r>
          </a:p>
        </p:txBody>
      </p:sp>
      <p:sp>
        <p:nvSpPr>
          <p:cNvPr id="69" name="TextBox 68"/>
          <p:cNvSpPr txBox="1"/>
          <p:nvPr/>
        </p:nvSpPr>
        <p:spPr>
          <a:xfrm flipH="1">
            <a:off x="1564973" y="5289939"/>
            <a:ext cx="383606" cy="369332"/>
          </a:xfrm>
          <a:prstGeom prst="rect">
            <a:avLst/>
          </a:prstGeom>
          <a:noFill/>
        </p:spPr>
        <p:txBody>
          <a:bodyPr wrap="square" rtlCol="0">
            <a:spAutoFit/>
          </a:bodyPr>
          <a:lstStyle/>
          <a:p>
            <a:r>
              <a:rPr lang="en-US" dirty="0"/>
              <a:t>4</a:t>
            </a:r>
          </a:p>
        </p:txBody>
      </p:sp>
      <p:sp>
        <p:nvSpPr>
          <p:cNvPr id="70" name="TextBox 69"/>
          <p:cNvSpPr txBox="1"/>
          <p:nvPr/>
        </p:nvSpPr>
        <p:spPr>
          <a:xfrm flipH="1">
            <a:off x="2599445" y="5289939"/>
            <a:ext cx="383606" cy="369332"/>
          </a:xfrm>
          <a:prstGeom prst="rect">
            <a:avLst/>
          </a:prstGeom>
          <a:noFill/>
        </p:spPr>
        <p:txBody>
          <a:bodyPr wrap="square" rtlCol="0">
            <a:spAutoFit/>
          </a:bodyPr>
          <a:lstStyle/>
          <a:p>
            <a:r>
              <a:rPr lang="en-US" dirty="0"/>
              <a:t>5</a:t>
            </a:r>
          </a:p>
        </p:txBody>
      </p:sp>
      <p:cxnSp>
        <p:nvCxnSpPr>
          <p:cNvPr id="74" name="Straight Connector 73"/>
          <p:cNvCxnSpPr>
            <a:endCxn id="69" idx="0"/>
          </p:cNvCxnSpPr>
          <p:nvPr/>
        </p:nvCxnSpPr>
        <p:spPr>
          <a:xfrm flipH="1">
            <a:off x="1756776" y="4034635"/>
            <a:ext cx="134597" cy="125530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a:endCxn id="10" idx="2"/>
          </p:cNvCxnSpPr>
          <p:nvPr/>
        </p:nvCxnSpPr>
        <p:spPr>
          <a:xfrm>
            <a:off x="1689128" y="4512536"/>
            <a:ext cx="797180" cy="935059"/>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670346" y="2737924"/>
            <a:ext cx="1383574" cy="369332"/>
          </a:xfrm>
          <a:prstGeom prst="rect">
            <a:avLst/>
          </a:prstGeom>
          <a:noFill/>
        </p:spPr>
        <p:txBody>
          <a:bodyPr wrap="none" rtlCol="0">
            <a:spAutoFit/>
          </a:bodyPr>
          <a:lstStyle/>
          <a:p>
            <a:r>
              <a:rPr lang="en-US" dirty="0"/>
              <a:t>Fear Schema</a:t>
            </a:r>
          </a:p>
        </p:txBody>
      </p:sp>
      <p:sp>
        <p:nvSpPr>
          <p:cNvPr id="81" name="TextBox 80"/>
          <p:cNvSpPr txBox="1"/>
          <p:nvPr/>
        </p:nvSpPr>
        <p:spPr>
          <a:xfrm>
            <a:off x="5403242" y="4260662"/>
            <a:ext cx="313044" cy="369332"/>
          </a:xfrm>
          <a:prstGeom prst="rect">
            <a:avLst/>
          </a:prstGeom>
          <a:noFill/>
        </p:spPr>
        <p:txBody>
          <a:bodyPr wrap="none" rtlCol="0">
            <a:spAutoFit/>
          </a:bodyPr>
          <a:lstStyle/>
          <a:p>
            <a:r>
              <a:rPr lang="en-US" dirty="0"/>
              <a:t>1</a:t>
            </a:r>
          </a:p>
        </p:txBody>
      </p:sp>
      <p:sp>
        <p:nvSpPr>
          <p:cNvPr id="82" name="TextBox 81"/>
          <p:cNvSpPr txBox="1"/>
          <p:nvPr/>
        </p:nvSpPr>
        <p:spPr>
          <a:xfrm flipH="1">
            <a:off x="6783079" y="5313318"/>
            <a:ext cx="528516" cy="369332"/>
          </a:xfrm>
          <a:prstGeom prst="rect">
            <a:avLst/>
          </a:prstGeom>
          <a:noFill/>
        </p:spPr>
        <p:txBody>
          <a:bodyPr wrap="square" rtlCol="0">
            <a:spAutoFit/>
          </a:bodyPr>
          <a:lstStyle/>
          <a:p>
            <a:r>
              <a:rPr lang="en-US" dirty="0"/>
              <a:t>5</a:t>
            </a:r>
          </a:p>
        </p:txBody>
      </p:sp>
      <p:sp>
        <p:nvSpPr>
          <p:cNvPr id="83" name="TextBox 82"/>
          <p:cNvSpPr txBox="1"/>
          <p:nvPr/>
        </p:nvSpPr>
        <p:spPr>
          <a:xfrm>
            <a:off x="6952425" y="4097436"/>
            <a:ext cx="500554" cy="369332"/>
          </a:xfrm>
          <a:prstGeom prst="rect">
            <a:avLst/>
          </a:prstGeom>
          <a:noFill/>
        </p:spPr>
        <p:txBody>
          <a:bodyPr wrap="square" rtlCol="0">
            <a:spAutoFit/>
          </a:bodyPr>
          <a:lstStyle/>
          <a:p>
            <a:r>
              <a:rPr lang="en-US" dirty="0"/>
              <a:t>3</a:t>
            </a:r>
          </a:p>
        </p:txBody>
      </p:sp>
      <p:sp>
        <p:nvSpPr>
          <p:cNvPr id="84" name="TextBox 83"/>
          <p:cNvSpPr txBox="1"/>
          <p:nvPr/>
        </p:nvSpPr>
        <p:spPr>
          <a:xfrm>
            <a:off x="4966796" y="2730137"/>
            <a:ext cx="2956008" cy="369332"/>
          </a:xfrm>
          <a:prstGeom prst="rect">
            <a:avLst/>
          </a:prstGeom>
          <a:noFill/>
        </p:spPr>
        <p:txBody>
          <a:bodyPr wrap="none" rtlCol="0">
            <a:spAutoFit/>
          </a:bodyPr>
          <a:lstStyle/>
          <a:p>
            <a:r>
              <a:rPr lang="en-US" dirty="0"/>
              <a:t>Pattern Completion to Fear</a:t>
            </a:r>
          </a:p>
        </p:txBody>
      </p:sp>
      <p:sp>
        <p:nvSpPr>
          <p:cNvPr id="3" name="TextBox 2"/>
          <p:cNvSpPr txBox="1"/>
          <p:nvPr/>
        </p:nvSpPr>
        <p:spPr>
          <a:xfrm>
            <a:off x="750183" y="312813"/>
            <a:ext cx="8225479" cy="2308324"/>
          </a:xfrm>
          <a:prstGeom prst="rect">
            <a:avLst/>
          </a:prstGeom>
          <a:noFill/>
        </p:spPr>
        <p:txBody>
          <a:bodyPr wrap="none" rtlCol="0">
            <a:spAutoFit/>
          </a:bodyPr>
          <a:lstStyle/>
          <a:p>
            <a:r>
              <a:rPr lang="en-US" sz="2400" dirty="0"/>
              <a:t>-Schema are bodies of knowledge acquired by the individual</a:t>
            </a:r>
          </a:p>
          <a:p>
            <a:r>
              <a:rPr lang="en-US" sz="2400" dirty="0"/>
              <a:t>as part of a culture</a:t>
            </a:r>
          </a:p>
          <a:p>
            <a:r>
              <a:rPr lang="en-US" sz="2400" dirty="0"/>
              <a:t>-This contrasts with the more typical view of prototypical schema</a:t>
            </a:r>
          </a:p>
          <a:p>
            <a:r>
              <a:rPr lang="en-US" sz="2400" dirty="0"/>
              <a:t>-Self and emotion schema interact to make emotions personal</a:t>
            </a:r>
          </a:p>
          <a:p>
            <a:r>
              <a:rPr lang="en-US" sz="2400" dirty="0"/>
              <a:t>-They function as non-conscious templates out of which one’s</a:t>
            </a:r>
          </a:p>
          <a:p>
            <a:r>
              <a:rPr lang="en-US" sz="2400" dirty="0"/>
              <a:t>conscious experiences arise</a:t>
            </a:r>
          </a:p>
        </p:txBody>
      </p:sp>
    </p:spTree>
    <p:extLst>
      <p:ext uri="{BB962C8B-B14F-4D97-AF65-F5344CB8AC3E}">
        <p14:creationId xmlns:p14="http://schemas.microsoft.com/office/powerpoint/2010/main" val="3778201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8031" y="278811"/>
            <a:ext cx="8570099" cy="6555642"/>
          </a:xfrm>
          <a:prstGeom prst="rect">
            <a:avLst/>
          </a:prstGeom>
          <a:noFill/>
        </p:spPr>
        <p:txBody>
          <a:bodyPr wrap="none" rtlCol="0">
            <a:spAutoFit/>
          </a:bodyPr>
          <a:lstStyle/>
          <a:p>
            <a:r>
              <a:rPr lang="en-US" sz="2800" dirty="0"/>
              <a:t>Fear is not universal--Danger is universal.</a:t>
            </a:r>
          </a:p>
          <a:p>
            <a:r>
              <a:rPr lang="en-US" sz="2800" dirty="0"/>
              <a:t>All humans must deal with danger, and all cultures </a:t>
            </a:r>
          </a:p>
          <a:p>
            <a:r>
              <a:rPr lang="en-US" sz="2800" dirty="0"/>
              <a:t>      have words for danger and words for</a:t>
            </a:r>
          </a:p>
          <a:p>
            <a:r>
              <a:rPr lang="en-US" sz="2800" dirty="0"/>
              <a:t>      for experiences that occur when in danger.</a:t>
            </a:r>
          </a:p>
          <a:p>
            <a:r>
              <a:rPr lang="en-US" sz="2800" dirty="0"/>
              <a:t>But experience varies across cultures. </a:t>
            </a:r>
          </a:p>
          <a:p>
            <a:r>
              <a:rPr lang="en-US" sz="2800" dirty="0"/>
              <a:t>Because we can translate words like fear across</a:t>
            </a:r>
          </a:p>
          <a:p>
            <a:r>
              <a:rPr lang="en-US" sz="2800" dirty="0"/>
              <a:t>      cultures, we assume people worldwide have the same </a:t>
            </a:r>
          </a:p>
          <a:p>
            <a:r>
              <a:rPr lang="en-US" sz="2800" dirty="0"/>
              <a:t>      basic experience named by the word.</a:t>
            </a:r>
          </a:p>
          <a:p>
            <a:r>
              <a:rPr lang="en-US" sz="2800" dirty="0"/>
              <a:t>Cultural differences are based on differences in the</a:t>
            </a:r>
          </a:p>
          <a:p>
            <a:r>
              <a:rPr lang="en-US" sz="2800" dirty="0"/>
              <a:t>     schema involved- schema are personal so that </a:t>
            </a:r>
          </a:p>
          <a:p>
            <a:r>
              <a:rPr lang="en-US" sz="2800" dirty="0"/>
              <a:t>     different people within a culture have</a:t>
            </a:r>
          </a:p>
          <a:p>
            <a:r>
              <a:rPr lang="en-US" sz="2800" dirty="0"/>
              <a:t>     different schema and different experiences.</a:t>
            </a:r>
          </a:p>
          <a:p>
            <a:r>
              <a:rPr lang="en-US" sz="2800" dirty="0"/>
              <a:t>Animals, lacking our kind of cognition can’t have</a:t>
            </a:r>
          </a:p>
          <a:p>
            <a:r>
              <a:rPr lang="en-US" sz="2800" dirty="0"/>
              <a:t>our kind of schema and our kind of fear.</a:t>
            </a:r>
          </a:p>
          <a:p>
            <a:endParaRPr lang="en-US" sz="2800" dirty="0"/>
          </a:p>
        </p:txBody>
      </p:sp>
    </p:spTree>
    <p:extLst>
      <p:ext uri="{BB962C8B-B14F-4D97-AF65-F5344CB8AC3E}">
        <p14:creationId xmlns:p14="http://schemas.microsoft.com/office/powerpoint/2010/main" val="14948391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376" y="256519"/>
            <a:ext cx="8936624" cy="6093977"/>
          </a:xfrm>
          <a:prstGeom prst="rect">
            <a:avLst/>
          </a:prstGeom>
        </p:spPr>
        <p:txBody>
          <a:bodyPr wrap="square">
            <a:spAutoFit/>
          </a:bodyPr>
          <a:lstStyle/>
          <a:p>
            <a:r>
              <a:rPr lang="en-US" sz="2600" dirty="0"/>
              <a:t>Our conscious capacities have made possible our greatest achievements as a species (art, literature, music, architecture, science, medicine), but also our most troubling and base dispositions (selfishness, narcissism, greed, envy, tribal jingoism, hatred, and evil). These proclivities challenge our ability to coexist within and between social groups, and also threaten the planet and its habitability for our descendants, and for other species. Each species we lose to natural causes or to human short-sightedness alters the balance of biological power, and ultimately affects our ability to survive, as well. We are the only species that has ever been able to predict our possible demise.  But Earth will survive without us. History tells us that mass extinctions change the biological balance of  power. Bacterial will surely make it. The rest is up for grabs. Our future is in our hands, metaphorically, and in our conscious minds, literally. </a:t>
            </a:r>
          </a:p>
        </p:txBody>
      </p:sp>
    </p:spTree>
    <p:extLst>
      <p:ext uri="{BB962C8B-B14F-4D97-AF65-F5344CB8AC3E}">
        <p14:creationId xmlns:p14="http://schemas.microsoft.com/office/powerpoint/2010/main" val="818891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546037" y="284031"/>
            <a:ext cx="7045222" cy="3699137"/>
            <a:chOff x="1288428" y="2387745"/>
            <a:chExt cx="5080293" cy="2101949"/>
          </a:xfrm>
        </p:grpSpPr>
        <p:pic>
          <p:nvPicPr>
            <p:cNvPr id="3" name="Picture 2"/>
            <p:cNvPicPr>
              <a:picLocks noChangeAspect="1"/>
            </p:cNvPicPr>
            <p:nvPr/>
          </p:nvPicPr>
          <p:blipFill>
            <a:blip r:embed="rId2"/>
            <a:stretch>
              <a:fillRect/>
            </a:stretch>
          </p:blipFill>
          <p:spPr>
            <a:xfrm>
              <a:off x="1288428" y="2995483"/>
              <a:ext cx="2891546" cy="1494211"/>
            </a:xfrm>
            <a:prstGeom prst="rect">
              <a:avLst/>
            </a:prstGeom>
          </p:spPr>
        </p:pic>
        <p:sp>
          <p:nvSpPr>
            <p:cNvPr id="4" name="TextBox 3"/>
            <p:cNvSpPr txBox="1"/>
            <p:nvPr/>
          </p:nvSpPr>
          <p:spPr>
            <a:xfrm>
              <a:off x="1807344" y="2387745"/>
              <a:ext cx="4561377" cy="367263"/>
            </a:xfrm>
            <a:prstGeom prst="rect">
              <a:avLst/>
            </a:prstGeom>
            <a:solidFill>
              <a:schemeClr val="bg1"/>
            </a:solidFill>
          </p:spPr>
          <p:txBody>
            <a:bodyPr wrap="square" rtlCol="0">
              <a:spAutoFit/>
            </a:bodyPr>
            <a:lstStyle/>
            <a:p>
              <a:pPr algn="ctr"/>
              <a:r>
                <a:rPr lang="en-US" dirty="0">
                  <a:solidFill>
                    <a:srgbClr val="008000"/>
                  </a:solidFill>
                </a:rPr>
                <a:t>IN THE 1960s MAMMALIAN BRAINS WERE VIEWED AS TOO COMPLEX TO STUDY CELLULARAND MOLECULAR MECHANISMS</a:t>
              </a:r>
            </a:p>
          </p:txBody>
        </p:sp>
      </p:grpSp>
      <p:pic>
        <p:nvPicPr>
          <p:cNvPr id="7" name="Picture 6" descr="Screen Shot 2020-07-03 at 4.49.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858" y="1625600"/>
            <a:ext cx="2937042" cy="1981200"/>
          </a:xfrm>
          <a:prstGeom prst="rect">
            <a:avLst/>
          </a:prstGeom>
        </p:spPr>
      </p:pic>
    </p:spTree>
    <p:extLst>
      <p:ext uri="{BB962C8B-B14F-4D97-AF65-F5344CB8AC3E}">
        <p14:creationId xmlns:p14="http://schemas.microsoft.com/office/powerpoint/2010/main" val="2446207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HE DEEP HISTORY OF OURSELVES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4418" y="635041"/>
            <a:ext cx="3806737" cy="5747385"/>
          </a:xfrm>
          <a:prstGeom prst="rect">
            <a:avLst/>
          </a:prstGeom>
        </p:spPr>
      </p:pic>
    </p:spTree>
    <p:extLst>
      <p:ext uri="{BB962C8B-B14F-4D97-AF65-F5344CB8AC3E}">
        <p14:creationId xmlns:p14="http://schemas.microsoft.com/office/powerpoint/2010/main" val="30018651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a:xfrm>
            <a:off x="1960058" y="94736"/>
            <a:ext cx="5301050" cy="584776"/>
          </a:xfrm>
          <a:prstGeom prst="rect">
            <a:avLst/>
          </a:prstGeom>
        </p:spPr>
        <p:txBody>
          <a:bodyPr wrap="none">
            <a:spAutoFit/>
          </a:bodyPr>
          <a:lstStyle/>
          <a:p>
            <a:r>
              <a:rPr lang="en-US" sz="3200" dirty="0">
                <a:solidFill>
                  <a:srgbClr val="FFFF00"/>
                </a:solidFill>
              </a:rPr>
              <a:t>deep-history-of-ourselves.com</a:t>
            </a:r>
          </a:p>
        </p:txBody>
      </p:sp>
      <p:pic>
        <p:nvPicPr>
          <p:cNvPr id="4" name="Picture 3" descr="Screen Shot 2019-09-09 at 11.26.5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7595"/>
            <a:ext cx="9144000" cy="5595471"/>
          </a:xfrm>
          <a:prstGeom prst="rect">
            <a:avLst/>
          </a:prstGeom>
        </p:spPr>
      </p:pic>
    </p:spTree>
    <p:extLst>
      <p:ext uri="{BB962C8B-B14F-4D97-AF65-F5344CB8AC3E}">
        <p14:creationId xmlns:p14="http://schemas.microsoft.com/office/powerpoint/2010/main" val="2406501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MG_5474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284182" y="1016824"/>
            <a:ext cx="6576915" cy="4932686"/>
          </a:xfrm>
          <a:prstGeom prst="rect">
            <a:avLst/>
          </a:prstGeom>
        </p:spPr>
      </p:pic>
    </p:spTree>
    <p:extLst>
      <p:ext uri="{BB962C8B-B14F-4D97-AF65-F5344CB8AC3E}">
        <p14:creationId xmlns:p14="http://schemas.microsoft.com/office/powerpoint/2010/main" val="31139338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Life mp3 [V2 master 8.26.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97350" y="3666067"/>
            <a:ext cx="812800" cy="812800"/>
          </a:xfrm>
          <a:prstGeom prst="rect">
            <a:avLst/>
          </a:prstGeom>
        </p:spPr>
      </p:pic>
      <p:sp>
        <p:nvSpPr>
          <p:cNvPr id="4" name="TextBox 3"/>
          <p:cNvSpPr txBox="1"/>
          <p:nvPr/>
        </p:nvSpPr>
        <p:spPr>
          <a:xfrm>
            <a:off x="3217335" y="424991"/>
            <a:ext cx="2806578" cy="707886"/>
          </a:xfrm>
          <a:prstGeom prst="rect">
            <a:avLst/>
          </a:prstGeom>
          <a:noFill/>
        </p:spPr>
        <p:txBody>
          <a:bodyPr wrap="none" rtlCol="0">
            <a:spAutoFit/>
          </a:bodyPr>
          <a:lstStyle/>
          <a:p>
            <a:r>
              <a:rPr lang="en-US" sz="4000" dirty="0">
                <a:solidFill>
                  <a:srgbClr val="FFFF00"/>
                </a:solidFill>
              </a:rPr>
              <a:t>Songs of Life</a:t>
            </a:r>
          </a:p>
        </p:txBody>
      </p:sp>
      <p:sp>
        <p:nvSpPr>
          <p:cNvPr id="5" name="TextBox 4"/>
          <p:cNvSpPr txBox="1"/>
          <p:nvPr/>
        </p:nvSpPr>
        <p:spPr>
          <a:xfrm>
            <a:off x="3945457" y="1762724"/>
            <a:ext cx="1350099" cy="707886"/>
          </a:xfrm>
          <a:prstGeom prst="rect">
            <a:avLst/>
          </a:prstGeom>
          <a:noFill/>
        </p:spPr>
        <p:txBody>
          <a:bodyPr wrap="none" rtlCol="0">
            <a:spAutoFit/>
          </a:bodyPr>
          <a:lstStyle/>
          <a:p>
            <a:r>
              <a:rPr lang="en-US" sz="4000" dirty="0">
                <a:solidFill>
                  <a:srgbClr val="FFFF00"/>
                </a:solidFill>
              </a:rPr>
              <a:t>“Life”</a:t>
            </a:r>
          </a:p>
        </p:txBody>
      </p:sp>
    </p:spTree>
    <p:extLst>
      <p:ext uri="{BB962C8B-B14F-4D97-AF65-F5344CB8AC3E}">
        <p14:creationId xmlns:p14="http://schemas.microsoft.com/office/powerpoint/2010/main" val="1484727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5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8230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226488" y="368300"/>
            <a:ext cx="4829343" cy="6145213"/>
            <a:chOff x="2328088" y="0"/>
            <a:chExt cx="4829343" cy="6145213"/>
          </a:xfrm>
        </p:grpSpPr>
        <p:pic>
          <p:nvPicPr>
            <p:cNvPr id="4" name="Picture 3"/>
            <p:cNvPicPr>
              <a:picLocks noChangeAspect="1"/>
            </p:cNvPicPr>
            <p:nvPr/>
          </p:nvPicPr>
          <p:blipFill>
            <a:blip r:embed="rId2"/>
            <a:stretch>
              <a:fillRect/>
            </a:stretch>
          </p:blipFill>
          <p:spPr>
            <a:xfrm>
              <a:off x="2616200" y="994566"/>
              <a:ext cx="4007831" cy="5150647"/>
            </a:xfrm>
            <a:prstGeom prst="rect">
              <a:avLst/>
            </a:prstGeom>
          </p:spPr>
        </p:pic>
        <p:sp>
          <p:nvSpPr>
            <p:cNvPr id="5" name="Rectangle 4"/>
            <p:cNvSpPr/>
            <p:nvPr/>
          </p:nvSpPr>
          <p:spPr>
            <a:xfrm>
              <a:off x="2328088" y="0"/>
              <a:ext cx="4829343" cy="65159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Invertebrate Nervous Systems Are Simpler </a:t>
              </a:r>
            </a:p>
            <a:p>
              <a:pPr algn="ctr"/>
              <a:r>
                <a:rPr lang="en-US" dirty="0">
                  <a:solidFill>
                    <a:schemeClr val="tx1"/>
                  </a:solidFill>
                </a:rPr>
                <a:t>and More Tractable</a:t>
              </a:r>
            </a:p>
          </p:txBody>
        </p:sp>
      </p:grpSp>
    </p:spTree>
    <p:extLst>
      <p:ext uri="{BB962C8B-B14F-4D97-AF65-F5344CB8AC3E}">
        <p14:creationId xmlns:p14="http://schemas.microsoft.com/office/powerpoint/2010/main" val="2114454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44" y="0"/>
            <a:ext cx="9144000" cy="6858000"/>
          </a:xfrm>
          <a:prstGeom prst="rect">
            <a:avLst/>
          </a:prstGeom>
        </p:spPr>
      </p:pic>
    </p:spTree>
    <p:extLst>
      <p:ext uri="{BB962C8B-B14F-4D97-AF65-F5344CB8AC3E}">
        <p14:creationId xmlns:p14="http://schemas.microsoft.com/office/powerpoint/2010/main" val="8942059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4296</TotalTime>
  <Words>2846</Words>
  <Application>Microsoft Macintosh PowerPoint</Application>
  <PresentationFormat>On-screen Show (4:3)</PresentationFormat>
  <Paragraphs>639</Paragraphs>
  <Slides>74</Slides>
  <Notes>6</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Cambria</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LeDoux</dc:creator>
  <cp:lastModifiedBy>Joseph LeDoux</cp:lastModifiedBy>
  <cp:revision>215</cp:revision>
  <dcterms:created xsi:type="dcterms:W3CDTF">2019-01-17T14:55:08Z</dcterms:created>
  <dcterms:modified xsi:type="dcterms:W3CDTF">2020-07-17T15:38:53Z</dcterms:modified>
</cp:coreProperties>
</file>